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5.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Override8.xml" ContentType="application/vnd.openxmlformats-officedocument.themeOverr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Default Extension="wdp" ContentType="image/vnd.ms-photo"/>
  <Override PartName="/ppt/slideLayouts/slideLayout10.xml" ContentType="application/vnd.openxmlformats-officedocument.presentationml.slideLayout+xml"/>
  <Override PartName="/ppt/charts/chart6.xml" ContentType="application/vnd.openxmlformats-officedocument.drawingml.chart+xml"/>
  <Default Extension="gif" ContentType="image/gif"/>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ppt/theme/themeOverride9.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2"/>
  </p:notesMasterIdLst>
  <p:handoutMasterIdLst>
    <p:handoutMasterId r:id="rId53"/>
  </p:handoutMasterIdLst>
  <p:sldIdLst>
    <p:sldId id="256" r:id="rId2"/>
    <p:sldId id="257" r:id="rId3"/>
    <p:sldId id="258" r:id="rId4"/>
    <p:sldId id="265" r:id="rId5"/>
    <p:sldId id="268" r:id="rId6"/>
    <p:sldId id="263" r:id="rId7"/>
    <p:sldId id="262" r:id="rId8"/>
    <p:sldId id="311" r:id="rId9"/>
    <p:sldId id="318" r:id="rId10"/>
    <p:sldId id="281" r:id="rId11"/>
    <p:sldId id="282" r:id="rId12"/>
    <p:sldId id="283" r:id="rId13"/>
    <p:sldId id="284" r:id="rId14"/>
    <p:sldId id="285" r:id="rId15"/>
    <p:sldId id="308" r:id="rId16"/>
    <p:sldId id="286" r:id="rId17"/>
    <p:sldId id="287" r:id="rId18"/>
    <p:sldId id="289" r:id="rId19"/>
    <p:sldId id="275" r:id="rId20"/>
    <p:sldId id="288" r:id="rId21"/>
    <p:sldId id="276" r:id="rId22"/>
    <p:sldId id="277" r:id="rId23"/>
    <p:sldId id="278" r:id="rId24"/>
    <p:sldId id="280" r:id="rId25"/>
    <p:sldId id="299" r:id="rId26"/>
    <p:sldId id="319" r:id="rId27"/>
    <p:sldId id="307" r:id="rId28"/>
    <p:sldId id="320" r:id="rId29"/>
    <p:sldId id="321" r:id="rId30"/>
    <p:sldId id="322" r:id="rId31"/>
    <p:sldId id="303" r:id="rId32"/>
    <p:sldId id="304" r:id="rId33"/>
    <p:sldId id="293" r:id="rId34"/>
    <p:sldId id="305" r:id="rId35"/>
    <p:sldId id="313" r:id="rId36"/>
    <p:sldId id="306" r:id="rId37"/>
    <p:sldId id="323" r:id="rId38"/>
    <p:sldId id="290" r:id="rId39"/>
    <p:sldId id="324" r:id="rId40"/>
    <p:sldId id="298" r:id="rId41"/>
    <p:sldId id="325" r:id="rId42"/>
    <p:sldId id="300" r:id="rId43"/>
    <p:sldId id="326" r:id="rId44"/>
    <p:sldId id="327" r:id="rId45"/>
    <p:sldId id="328" r:id="rId46"/>
    <p:sldId id="301" r:id="rId47"/>
    <p:sldId id="292" r:id="rId48"/>
    <p:sldId id="294" r:id="rId49"/>
    <p:sldId id="329" r:id="rId50"/>
    <p:sldId id="295" r:id="rId5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64" autoAdjust="0"/>
    <p:restoredTop sz="94660"/>
  </p:normalViewPr>
  <p:slideViewPr>
    <p:cSldViewPr>
      <p:cViewPr varScale="1">
        <p:scale>
          <a:sx n="68" d="100"/>
          <a:sy n="68" d="100"/>
        </p:scale>
        <p:origin x="-1212"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oleObject" Target="file:///E:\Combined%20answers.xlsx" TargetMode="External"/><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2" Type="http://schemas.openxmlformats.org/officeDocument/2006/relationships/oleObject" Target="file:///E:\Combined%20answers.xlsx"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2" Type="http://schemas.openxmlformats.org/officeDocument/2006/relationships/oleObject" Target="file:///E:\Combined%20answers.xlsx" TargetMode="External"/><Relationship Id="rId1" Type="http://schemas.openxmlformats.org/officeDocument/2006/relationships/themeOverride" Target="../theme/themeOverride4.xml"/></Relationships>
</file>

<file path=ppt/charts/_rels/chart4.xml.rels><?xml version="1.0" encoding="UTF-8" standalone="yes"?>
<Relationships xmlns="http://schemas.openxmlformats.org/package/2006/relationships"><Relationship Id="rId2" Type="http://schemas.openxmlformats.org/officeDocument/2006/relationships/oleObject" Target="file:///E:\Combined%20answers.xlsx" TargetMode="External"/><Relationship Id="rId1" Type="http://schemas.openxmlformats.org/officeDocument/2006/relationships/themeOverride" Target="../theme/themeOverride5.xml"/></Relationships>
</file>

<file path=ppt/charts/_rels/chart5.xml.rels><?xml version="1.0" encoding="UTF-8" standalone="yes"?>
<Relationships xmlns="http://schemas.openxmlformats.org/package/2006/relationships"><Relationship Id="rId2" Type="http://schemas.openxmlformats.org/officeDocument/2006/relationships/oleObject" Target="file:///E:\Combined%20answers.xlsx" TargetMode="External"/><Relationship Id="rId1" Type="http://schemas.openxmlformats.org/officeDocument/2006/relationships/themeOverride" Target="../theme/themeOverride6.xml"/></Relationships>
</file>

<file path=ppt/charts/_rels/chart6.xml.rels><?xml version="1.0" encoding="UTF-8" standalone="yes"?>
<Relationships xmlns="http://schemas.openxmlformats.org/package/2006/relationships"><Relationship Id="rId2" Type="http://schemas.openxmlformats.org/officeDocument/2006/relationships/oleObject" Target="file:///E:\Combined%20answers.xlsx" TargetMode="External"/><Relationship Id="rId1" Type="http://schemas.openxmlformats.org/officeDocument/2006/relationships/themeOverride" Target="../theme/themeOverride7.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Office_Excel_Worksheet1.xlsx"/><Relationship Id="rId1" Type="http://schemas.openxmlformats.org/officeDocument/2006/relationships/themeOverride" Target="../theme/themeOverride8.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Office_Excel_Worksheet2.xlsx"/><Relationship Id="rId1" Type="http://schemas.openxmlformats.org/officeDocument/2006/relationships/themeOverride" Target="../theme/themeOverride9.xm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E:\Combined%20answers.xlsx" TargetMode="External"/><Relationship Id="rId1" Type="http://schemas.openxmlformats.org/officeDocument/2006/relationships/themeOverride" Target="../theme/themeOverride10.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sz="5000" dirty="0"/>
              <a:t>Gender</a:t>
            </a:r>
          </a:p>
        </c:rich>
      </c:tx>
      <c:layout>
        <c:manualLayout>
          <c:xMode val="edge"/>
          <c:yMode val="edge"/>
          <c:x val="0.2753570707507717"/>
          <c:y val="2.0000000000000007E-2"/>
        </c:manualLayout>
      </c:layout>
    </c:title>
    <c:plotArea>
      <c:layout/>
      <c:pieChart>
        <c:varyColors val="1"/>
        <c:ser>
          <c:idx val="0"/>
          <c:order val="0"/>
          <c:dLbls>
            <c:txPr>
              <a:bodyPr/>
              <a:lstStyle/>
              <a:p>
                <a:pPr>
                  <a:defRPr sz="2000"/>
                </a:pPr>
                <a:endParaRPr lang="en-US"/>
              </a:p>
            </c:txPr>
            <c:dLblPos val="inEnd"/>
            <c:showVal val="1"/>
            <c:showPercent val="1"/>
            <c:separator>; </c:separator>
            <c:showLeaderLines val="1"/>
          </c:dLbls>
          <c:cat>
            <c:strRef>
              <c:f>Sheet1!$A$2:$A$3</c:f>
              <c:strCache>
                <c:ptCount val="2"/>
                <c:pt idx="0">
                  <c:v>Male </c:v>
                </c:pt>
                <c:pt idx="1">
                  <c:v>Female</c:v>
                </c:pt>
              </c:strCache>
            </c:strRef>
          </c:cat>
          <c:val>
            <c:numRef>
              <c:f>Sheet1!$B$2:$B$3</c:f>
              <c:numCache>
                <c:formatCode>General</c:formatCode>
                <c:ptCount val="2"/>
                <c:pt idx="0">
                  <c:v>145</c:v>
                </c:pt>
                <c:pt idx="1">
                  <c:v>194</c:v>
                </c:pt>
              </c:numCache>
            </c:numRef>
          </c:val>
        </c:ser>
        <c:dLbls>
          <c:showVal val="1"/>
        </c:dLbls>
        <c:firstSliceAng val="0"/>
      </c:pieChart>
    </c:plotArea>
    <c:legend>
      <c:legendPos val="r"/>
      <c:layout/>
      <c:txPr>
        <a:bodyPr/>
        <a:lstStyle/>
        <a:p>
          <a:pPr>
            <a:defRPr sz="2000"/>
          </a:pPr>
          <a:endParaRPr lang="en-US"/>
        </a:p>
      </c:txPr>
    </c:legend>
    <c:plotVisOnly val="1"/>
    <c:dispBlanksAs val="zero"/>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5000"/>
            </a:pPr>
            <a:r>
              <a:rPr lang="en-US" sz="5000"/>
              <a:t>Age</a:t>
            </a:r>
            <a:r>
              <a:rPr lang="en-US" sz="5000" baseline="0"/>
              <a:t> Distribution</a:t>
            </a:r>
            <a:endParaRPr lang="en-US" sz="5000"/>
          </a:p>
        </c:rich>
      </c:tx>
      <c:layout/>
    </c:title>
    <c:plotArea>
      <c:layout/>
      <c:barChart>
        <c:barDir val="col"/>
        <c:grouping val="clustered"/>
        <c:ser>
          <c:idx val="0"/>
          <c:order val="0"/>
          <c:tx>
            <c:strRef>
              <c:f>Sheet1!$A$6</c:f>
              <c:strCache>
                <c:ptCount val="1"/>
                <c:pt idx="0">
                  <c:v>Male</c:v>
                </c:pt>
              </c:strCache>
            </c:strRef>
          </c:tx>
          <c:cat>
            <c:strRef>
              <c:f>Sheet1!$B$5:$G$5</c:f>
              <c:strCache>
                <c:ptCount val="6"/>
                <c:pt idx="0">
                  <c:v>under 16</c:v>
                </c:pt>
                <c:pt idx="1">
                  <c:v>16 to 22</c:v>
                </c:pt>
                <c:pt idx="2">
                  <c:v>23 to 29</c:v>
                </c:pt>
                <c:pt idx="3">
                  <c:v>30 to 36</c:v>
                </c:pt>
                <c:pt idx="4">
                  <c:v>37 to 43</c:v>
                </c:pt>
                <c:pt idx="5">
                  <c:v>44+</c:v>
                </c:pt>
              </c:strCache>
            </c:strRef>
          </c:cat>
          <c:val>
            <c:numRef>
              <c:f>Sheet1!$B$6:$G$6</c:f>
              <c:numCache>
                <c:formatCode>General</c:formatCode>
                <c:ptCount val="6"/>
                <c:pt idx="0">
                  <c:v>40</c:v>
                </c:pt>
                <c:pt idx="1">
                  <c:v>32</c:v>
                </c:pt>
                <c:pt idx="2">
                  <c:v>38</c:v>
                </c:pt>
                <c:pt idx="3">
                  <c:v>13</c:v>
                </c:pt>
                <c:pt idx="4">
                  <c:v>7</c:v>
                </c:pt>
                <c:pt idx="5">
                  <c:v>15</c:v>
                </c:pt>
              </c:numCache>
            </c:numRef>
          </c:val>
        </c:ser>
        <c:ser>
          <c:idx val="1"/>
          <c:order val="1"/>
          <c:tx>
            <c:strRef>
              <c:f>Sheet1!$A$7</c:f>
              <c:strCache>
                <c:ptCount val="1"/>
                <c:pt idx="0">
                  <c:v>Female</c:v>
                </c:pt>
              </c:strCache>
            </c:strRef>
          </c:tx>
          <c:cat>
            <c:strRef>
              <c:f>Sheet1!$B$5:$G$5</c:f>
              <c:strCache>
                <c:ptCount val="6"/>
                <c:pt idx="0">
                  <c:v>under 16</c:v>
                </c:pt>
                <c:pt idx="1">
                  <c:v>16 to 22</c:v>
                </c:pt>
                <c:pt idx="2">
                  <c:v>23 to 29</c:v>
                </c:pt>
                <c:pt idx="3">
                  <c:v>30 to 36</c:v>
                </c:pt>
                <c:pt idx="4">
                  <c:v>37 to 43</c:v>
                </c:pt>
                <c:pt idx="5">
                  <c:v>44+</c:v>
                </c:pt>
              </c:strCache>
            </c:strRef>
          </c:cat>
          <c:val>
            <c:numRef>
              <c:f>Sheet1!$B$7:$G$7</c:f>
              <c:numCache>
                <c:formatCode>General</c:formatCode>
                <c:ptCount val="6"/>
                <c:pt idx="0">
                  <c:v>48</c:v>
                </c:pt>
                <c:pt idx="1">
                  <c:v>49</c:v>
                </c:pt>
                <c:pt idx="2">
                  <c:v>24</c:v>
                </c:pt>
                <c:pt idx="3">
                  <c:v>15</c:v>
                </c:pt>
                <c:pt idx="4">
                  <c:v>8</c:v>
                </c:pt>
                <c:pt idx="5">
                  <c:v>21</c:v>
                </c:pt>
              </c:numCache>
            </c:numRef>
          </c:val>
        </c:ser>
        <c:axId val="66331776"/>
        <c:axId val="66333696"/>
      </c:barChart>
      <c:catAx>
        <c:axId val="66331776"/>
        <c:scaling>
          <c:orientation val="minMax"/>
        </c:scaling>
        <c:axPos val="b"/>
        <c:title>
          <c:tx>
            <c:rich>
              <a:bodyPr/>
              <a:lstStyle/>
              <a:p>
                <a:pPr>
                  <a:defRPr sz="1600"/>
                </a:pPr>
                <a:r>
                  <a:rPr lang="en-US" sz="1600"/>
                  <a:t>Age</a:t>
                </a:r>
                <a:r>
                  <a:rPr lang="en-US" sz="1600" baseline="0"/>
                  <a:t> Group</a:t>
                </a:r>
                <a:endParaRPr lang="en-US" sz="1600"/>
              </a:p>
            </c:rich>
          </c:tx>
          <c:layout/>
        </c:title>
        <c:tickLblPos val="nextTo"/>
        <c:crossAx val="66333696"/>
        <c:crosses val="autoZero"/>
        <c:auto val="1"/>
        <c:lblAlgn val="ctr"/>
        <c:lblOffset val="100"/>
      </c:catAx>
      <c:valAx>
        <c:axId val="66333696"/>
        <c:scaling>
          <c:orientation val="minMax"/>
        </c:scaling>
        <c:axPos val="l"/>
        <c:majorGridlines/>
        <c:title>
          <c:tx>
            <c:rich>
              <a:bodyPr rot="-5400000" vert="horz"/>
              <a:lstStyle/>
              <a:p>
                <a:pPr>
                  <a:defRPr sz="1600"/>
                </a:pPr>
                <a:r>
                  <a:rPr lang="en-US" sz="1600"/>
                  <a:t>Number</a:t>
                </a:r>
                <a:r>
                  <a:rPr lang="en-US" sz="1600" baseline="0"/>
                  <a:t> of People</a:t>
                </a:r>
              </a:p>
            </c:rich>
          </c:tx>
          <c:layout/>
        </c:title>
        <c:numFmt formatCode="General" sourceLinked="1"/>
        <c:tickLblPos val="nextTo"/>
        <c:crossAx val="66331776"/>
        <c:crosses val="autoZero"/>
        <c:crossBetween val="between"/>
      </c:valAx>
      <c:dTable>
        <c:showHorzBorder val="1"/>
        <c:showVertBorder val="1"/>
        <c:showOutline val="1"/>
        <c:txPr>
          <a:bodyPr/>
          <a:lstStyle/>
          <a:p>
            <a:pPr rtl="0">
              <a:defRPr sz="1600"/>
            </a:pPr>
            <a:endParaRPr lang="en-US"/>
          </a:p>
        </c:txPr>
      </c:dTable>
    </c:plotArea>
    <c:legend>
      <c:legendPos val="r"/>
      <c:layout/>
      <c:txPr>
        <a:bodyPr/>
        <a:lstStyle/>
        <a:p>
          <a:pPr>
            <a:defRPr sz="1600"/>
          </a:pPr>
          <a:endParaRPr lang="en-US"/>
        </a:p>
      </c:txPr>
    </c:legend>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5000"/>
            </a:pPr>
            <a:r>
              <a:rPr lang="en-US" sz="5000"/>
              <a:t>Men and Women Shoe Sizes</a:t>
            </a:r>
          </a:p>
        </c:rich>
      </c:tx>
      <c:layout/>
    </c:title>
    <c:plotArea>
      <c:layout/>
      <c:barChart>
        <c:barDir val="col"/>
        <c:grouping val="clustered"/>
        <c:ser>
          <c:idx val="0"/>
          <c:order val="0"/>
          <c:tx>
            <c:strRef>
              <c:f>Sheet1!$A$10</c:f>
              <c:strCache>
                <c:ptCount val="1"/>
                <c:pt idx="0">
                  <c:v>Male </c:v>
                </c:pt>
              </c:strCache>
            </c:strRef>
          </c:tx>
          <c:cat>
            <c:strRef>
              <c:f>Sheet1!$B$9:$R$9</c:f>
              <c:strCache>
                <c:ptCount val="17"/>
                <c:pt idx="0">
                  <c:v>6</c:v>
                </c:pt>
                <c:pt idx="1">
                  <c:v>6.5</c:v>
                </c:pt>
                <c:pt idx="2">
                  <c:v>7</c:v>
                </c:pt>
                <c:pt idx="3">
                  <c:v>7.5</c:v>
                </c:pt>
                <c:pt idx="4">
                  <c:v>8</c:v>
                </c:pt>
                <c:pt idx="5">
                  <c:v>8.5</c:v>
                </c:pt>
                <c:pt idx="6">
                  <c:v>9</c:v>
                </c:pt>
                <c:pt idx="7">
                  <c:v>9.5</c:v>
                </c:pt>
                <c:pt idx="8">
                  <c:v>10</c:v>
                </c:pt>
                <c:pt idx="9">
                  <c:v>10.5</c:v>
                </c:pt>
                <c:pt idx="10">
                  <c:v>11</c:v>
                </c:pt>
                <c:pt idx="11">
                  <c:v>11.5</c:v>
                </c:pt>
                <c:pt idx="12">
                  <c:v>12</c:v>
                </c:pt>
                <c:pt idx="13">
                  <c:v>12.5</c:v>
                </c:pt>
                <c:pt idx="14">
                  <c:v>13</c:v>
                </c:pt>
                <c:pt idx="15">
                  <c:v>14</c:v>
                </c:pt>
                <c:pt idx="16">
                  <c:v>15+</c:v>
                </c:pt>
              </c:strCache>
            </c:strRef>
          </c:cat>
          <c:val>
            <c:numRef>
              <c:f>Sheet1!$B$10:$R$10</c:f>
              <c:numCache>
                <c:formatCode>General</c:formatCode>
                <c:ptCount val="17"/>
                <c:pt idx="0">
                  <c:v>7</c:v>
                </c:pt>
                <c:pt idx="1">
                  <c:v>0</c:v>
                </c:pt>
                <c:pt idx="2">
                  <c:v>2</c:v>
                </c:pt>
                <c:pt idx="3">
                  <c:v>1</c:v>
                </c:pt>
                <c:pt idx="4">
                  <c:v>9</c:v>
                </c:pt>
                <c:pt idx="5">
                  <c:v>2</c:v>
                </c:pt>
                <c:pt idx="6">
                  <c:v>25</c:v>
                </c:pt>
                <c:pt idx="7">
                  <c:v>7</c:v>
                </c:pt>
                <c:pt idx="8">
                  <c:v>32</c:v>
                </c:pt>
                <c:pt idx="9">
                  <c:v>8</c:v>
                </c:pt>
                <c:pt idx="10">
                  <c:v>27</c:v>
                </c:pt>
                <c:pt idx="11">
                  <c:v>6</c:v>
                </c:pt>
                <c:pt idx="12">
                  <c:v>11</c:v>
                </c:pt>
                <c:pt idx="13">
                  <c:v>2</c:v>
                </c:pt>
                <c:pt idx="14">
                  <c:v>7</c:v>
                </c:pt>
                <c:pt idx="15">
                  <c:v>1</c:v>
                </c:pt>
                <c:pt idx="16">
                  <c:v>2</c:v>
                </c:pt>
              </c:numCache>
            </c:numRef>
          </c:val>
        </c:ser>
        <c:ser>
          <c:idx val="1"/>
          <c:order val="1"/>
          <c:tx>
            <c:strRef>
              <c:f>Sheet1!$A$11</c:f>
              <c:strCache>
                <c:ptCount val="1"/>
                <c:pt idx="0">
                  <c:v>Female</c:v>
                </c:pt>
              </c:strCache>
            </c:strRef>
          </c:tx>
          <c:cat>
            <c:strRef>
              <c:f>Sheet1!$B$9:$R$9</c:f>
              <c:strCache>
                <c:ptCount val="17"/>
                <c:pt idx="0">
                  <c:v>6</c:v>
                </c:pt>
                <c:pt idx="1">
                  <c:v>6.5</c:v>
                </c:pt>
                <c:pt idx="2">
                  <c:v>7</c:v>
                </c:pt>
                <c:pt idx="3">
                  <c:v>7.5</c:v>
                </c:pt>
                <c:pt idx="4">
                  <c:v>8</c:v>
                </c:pt>
                <c:pt idx="5">
                  <c:v>8.5</c:v>
                </c:pt>
                <c:pt idx="6">
                  <c:v>9</c:v>
                </c:pt>
                <c:pt idx="7">
                  <c:v>9.5</c:v>
                </c:pt>
                <c:pt idx="8">
                  <c:v>10</c:v>
                </c:pt>
                <c:pt idx="9">
                  <c:v>10.5</c:v>
                </c:pt>
                <c:pt idx="10">
                  <c:v>11</c:v>
                </c:pt>
                <c:pt idx="11">
                  <c:v>11.5</c:v>
                </c:pt>
                <c:pt idx="12">
                  <c:v>12</c:v>
                </c:pt>
                <c:pt idx="13">
                  <c:v>12.5</c:v>
                </c:pt>
                <c:pt idx="14">
                  <c:v>13</c:v>
                </c:pt>
                <c:pt idx="15">
                  <c:v>14</c:v>
                </c:pt>
                <c:pt idx="16">
                  <c:v>15+</c:v>
                </c:pt>
              </c:strCache>
            </c:strRef>
          </c:cat>
          <c:val>
            <c:numRef>
              <c:f>Sheet1!$B$11:$R$11</c:f>
              <c:numCache>
                <c:formatCode>General</c:formatCode>
                <c:ptCount val="17"/>
                <c:pt idx="0">
                  <c:v>14</c:v>
                </c:pt>
                <c:pt idx="1">
                  <c:v>10</c:v>
                </c:pt>
                <c:pt idx="2">
                  <c:v>24</c:v>
                </c:pt>
                <c:pt idx="3">
                  <c:v>17</c:v>
                </c:pt>
                <c:pt idx="4">
                  <c:v>45</c:v>
                </c:pt>
                <c:pt idx="5">
                  <c:v>22</c:v>
                </c:pt>
                <c:pt idx="6">
                  <c:v>38</c:v>
                </c:pt>
                <c:pt idx="7">
                  <c:v>5</c:v>
                </c:pt>
                <c:pt idx="8">
                  <c:v>13</c:v>
                </c:pt>
                <c:pt idx="9">
                  <c:v>1</c:v>
                </c:pt>
                <c:pt idx="10">
                  <c:v>2</c:v>
                </c:pt>
                <c:pt idx="11">
                  <c:v>1</c:v>
                </c:pt>
                <c:pt idx="12">
                  <c:v>0</c:v>
                </c:pt>
                <c:pt idx="13">
                  <c:v>0</c:v>
                </c:pt>
                <c:pt idx="14">
                  <c:v>0</c:v>
                </c:pt>
                <c:pt idx="15">
                  <c:v>0</c:v>
                </c:pt>
                <c:pt idx="16">
                  <c:v>0</c:v>
                </c:pt>
              </c:numCache>
            </c:numRef>
          </c:val>
        </c:ser>
        <c:axId val="66370176"/>
        <c:axId val="67703552"/>
      </c:barChart>
      <c:catAx>
        <c:axId val="66370176"/>
        <c:scaling>
          <c:orientation val="minMax"/>
        </c:scaling>
        <c:axPos val="b"/>
        <c:title>
          <c:tx>
            <c:rich>
              <a:bodyPr/>
              <a:lstStyle/>
              <a:p>
                <a:pPr>
                  <a:defRPr/>
                </a:pPr>
                <a:r>
                  <a:rPr lang="en-US"/>
                  <a:t>Shoe Size</a:t>
                </a:r>
              </a:p>
            </c:rich>
          </c:tx>
          <c:layout/>
        </c:title>
        <c:tickLblPos val="nextTo"/>
        <c:crossAx val="67703552"/>
        <c:crosses val="autoZero"/>
        <c:auto val="1"/>
        <c:lblAlgn val="ctr"/>
        <c:lblOffset val="100"/>
      </c:catAx>
      <c:valAx>
        <c:axId val="67703552"/>
        <c:scaling>
          <c:orientation val="minMax"/>
        </c:scaling>
        <c:axPos val="l"/>
        <c:majorGridlines/>
        <c:title>
          <c:tx>
            <c:rich>
              <a:bodyPr rot="-5400000" vert="horz"/>
              <a:lstStyle/>
              <a:p>
                <a:pPr>
                  <a:defRPr/>
                </a:pPr>
                <a:r>
                  <a:rPr lang="en-US"/>
                  <a:t>Number of People</a:t>
                </a:r>
              </a:p>
            </c:rich>
          </c:tx>
          <c:layout/>
        </c:title>
        <c:numFmt formatCode="General" sourceLinked="1"/>
        <c:tickLblPos val="nextTo"/>
        <c:crossAx val="66370176"/>
        <c:crosses val="autoZero"/>
        <c:crossBetween val="between"/>
      </c:valAx>
      <c:dTable>
        <c:showHorzBorder val="1"/>
        <c:showVertBorder val="1"/>
        <c:showOutline val="1"/>
      </c:dTable>
    </c:plotArea>
    <c:legend>
      <c:legendPos val="r"/>
      <c:layout>
        <c:manualLayout>
          <c:xMode val="edge"/>
          <c:yMode val="edge"/>
          <c:x val="0.87469793839872623"/>
          <c:y val="0.59809598800149977"/>
          <c:w val="0.10108553738474998"/>
          <c:h val="0.12064116985376826"/>
        </c:manualLayout>
      </c:layout>
    </c:legend>
    <c:plotVisOnly val="1"/>
    <c:dispBlanksAs val="gap"/>
  </c:chart>
  <c:txPr>
    <a:bodyPr/>
    <a:lstStyle/>
    <a:p>
      <a:pPr>
        <a:defRPr sz="1600"/>
      </a:pPr>
      <a:endParaRPr lang="en-US"/>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5000"/>
            </a:pPr>
            <a:r>
              <a:rPr lang="en-US" sz="2500" dirty="0"/>
              <a:t>Pairs of Shoes Acquired</a:t>
            </a:r>
            <a:r>
              <a:rPr lang="en-US" sz="2500" baseline="0" dirty="0"/>
              <a:t> /</a:t>
            </a:r>
            <a:r>
              <a:rPr lang="en-US" sz="2500" baseline="0" dirty="0" err="1"/>
              <a:t>yr</a:t>
            </a:r>
            <a:endParaRPr lang="en-US" sz="2500" baseline="0" dirty="0"/>
          </a:p>
          <a:p>
            <a:pPr>
              <a:defRPr sz="5000"/>
            </a:pPr>
            <a:r>
              <a:rPr lang="en-US" sz="2500" baseline="0" dirty="0"/>
              <a:t>Males v. Females</a:t>
            </a:r>
          </a:p>
        </c:rich>
      </c:tx>
      <c:layout>
        <c:manualLayout>
          <c:xMode val="edge"/>
          <c:yMode val="edge"/>
          <c:x val="0.18035288713910763"/>
          <c:y val="1.5635139571461471E-2"/>
        </c:manualLayout>
      </c:layout>
    </c:title>
    <c:plotArea>
      <c:layout/>
      <c:barChart>
        <c:barDir val="col"/>
        <c:grouping val="clustered"/>
        <c:ser>
          <c:idx val="0"/>
          <c:order val="0"/>
          <c:tx>
            <c:strRef>
              <c:f>Sheet1!$A$14</c:f>
              <c:strCache>
                <c:ptCount val="1"/>
                <c:pt idx="0">
                  <c:v>Male</c:v>
                </c:pt>
              </c:strCache>
            </c:strRef>
          </c:tx>
          <c:cat>
            <c:strRef>
              <c:f>Sheet1!$B$13:$J$13</c:f>
              <c:strCache>
                <c:ptCount val="9"/>
                <c:pt idx="0">
                  <c:v>1</c:v>
                </c:pt>
                <c:pt idx="1">
                  <c:v>2</c:v>
                </c:pt>
                <c:pt idx="2">
                  <c:v>3</c:v>
                </c:pt>
                <c:pt idx="3">
                  <c:v>4</c:v>
                </c:pt>
                <c:pt idx="4">
                  <c:v>5</c:v>
                </c:pt>
                <c:pt idx="5">
                  <c:v>6</c:v>
                </c:pt>
                <c:pt idx="6">
                  <c:v>7</c:v>
                </c:pt>
                <c:pt idx="7">
                  <c:v>8</c:v>
                </c:pt>
                <c:pt idx="8">
                  <c:v>9+</c:v>
                </c:pt>
              </c:strCache>
            </c:strRef>
          </c:cat>
          <c:val>
            <c:numRef>
              <c:f>Sheet1!$B$14:$J$14</c:f>
              <c:numCache>
                <c:formatCode>General</c:formatCode>
                <c:ptCount val="9"/>
                <c:pt idx="0">
                  <c:v>17</c:v>
                </c:pt>
                <c:pt idx="1">
                  <c:v>39</c:v>
                </c:pt>
                <c:pt idx="2">
                  <c:v>42</c:v>
                </c:pt>
                <c:pt idx="3">
                  <c:v>12</c:v>
                </c:pt>
                <c:pt idx="4">
                  <c:v>13</c:v>
                </c:pt>
                <c:pt idx="5">
                  <c:v>5</c:v>
                </c:pt>
                <c:pt idx="6">
                  <c:v>3</c:v>
                </c:pt>
                <c:pt idx="7">
                  <c:v>0</c:v>
                </c:pt>
                <c:pt idx="8">
                  <c:v>15</c:v>
                </c:pt>
              </c:numCache>
            </c:numRef>
          </c:val>
        </c:ser>
        <c:ser>
          <c:idx val="1"/>
          <c:order val="1"/>
          <c:tx>
            <c:strRef>
              <c:f>Sheet1!$A$15</c:f>
              <c:strCache>
                <c:ptCount val="1"/>
                <c:pt idx="0">
                  <c:v>Female</c:v>
                </c:pt>
              </c:strCache>
            </c:strRef>
          </c:tx>
          <c:cat>
            <c:strRef>
              <c:f>Sheet1!$B$13:$J$13</c:f>
              <c:strCache>
                <c:ptCount val="9"/>
                <c:pt idx="0">
                  <c:v>1</c:v>
                </c:pt>
                <c:pt idx="1">
                  <c:v>2</c:v>
                </c:pt>
                <c:pt idx="2">
                  <c:v>3</c:v>
                </c:pt>
                <c:pt idx="3">
                  <c:v>4</c:v>
                </c:pt>
                <c:pt idx="4">
                  <c:v>5</c:v>
                </c:pt>
                <c:pt idx="5">
                  <c:v>6</c:v>
                </c:pt>
                <c:pt idx="6">
                  <c:v>7</c:v>
                </c:pt>
                <c:pt idx="7">
                  <c:v>8</c:v>
                </c:pt>
                <c:pt idx="8">
                  <c:v>9+</c:v>
                </c:pt>
              </c:strCache>
            </c:strRef>
          </c:cat>
          <c:val>
            <c:numRef>
              <c:f>Sheet1!$B$15:$J$15</c:f>
              <c:numCache>
                <c:formatCode>General</c:formatCode>
                <c:ptCount val="9"/>
                <c:pt idx="0">
                  <c:v>6</c:v>
                </c:pt>
                <c:pt idx="1">
                  <c:v>32</c:v>
                </c:pt>
                <c:pt idx="2">
                  <c:v>34</c:v>
                </c:pt>
                <c:pt idx="3">
                  <c:v>31</c:v>
                </c:pt>
                <c:pt idx="4">
                  <c:v>36</c:v>
                </c:pt>
                <c:pt idx="5">
                  <c:v>12</c:v>
                </c:pt>
                <c:pt idx="6">
                  <c:v>10</c:v>
                </c:pt>
                <c:pt idx="7">
                  <c:v>6</c:v>
                </c:pt>
                <c:pt idx="8">
                  <c:v>41</c:v>
                </c:pt>
              </c:numCache>
            </c:numRef>
          </c:val>
        </c:ser>
        <c:axId val="67760512"/>
        <c:axId val="67762432"/>
      </c:barChart>
      <c:catAx>
        <c:axId val="67760512"/>
        <c:scaling>
          <c:orientation val="minMax"/>
        </c:scaling>
        <c:axPos val="b"/>
        <c:title>
          <c:tx>
            <c:rich>
              <a:bodyPr/>
              <a:lstStyle/>
              <a:p>
                <a:pPr>
                  <a:defRPr/>
                </a:pPr>
                <a:r>
                  <a:rPr lang="en-US"/>
                  <a:t>Pairs</a:t>
                </a:r>
                <a:r>
                  <a:rPr lang="en-US" baseline="0"/>
                  <a:t> of Shoes</a:t>
                </a:r>
              </a:p>
            </c:rich>
          </c:tx>
          <c:layout/>
        </c:title>
        <c:tickLblPos val="nextTo"/>
        <c:crossAx val="67762432"/>
        <c:crosses val="autoZero"/>
        <c:auto val="1"/>
        <c:lblAlgn val="ctr"/>
        <c:lblOffset val="100"/>
      </c:catAx>
      <c:valAx>
        <c:axId val="67762432"/>
        <c:scaling>
          <c:orientation val="minMax"/>
        </c:scaling>
        <c:axPos val="l"/>
        <c:majorGridlines/>
        <c:title>
          <c:tx>
            <c:rich>
              <a:bodyPr rot="-5400000" vert="horz"/>
              <a:lstStyle/>
              <a:p>
                <a:pPr>
                  <a:defRPr/>
                </a:pPr>
                <a:r>
                  <a:rPr lang="en-US"/>
                  <a:t>Number</a:t>
                </a:r>
                <a:r>
                  <a:rPr lang="en-US" baseline="0"/>
                  <a:t> of People</a:t>
                </a:r>
              </a:p>
            </c:rich>
          </c:tx>
          <c:layout/>
        </c:title>
        <c:numFmt formatCode="General" sourceLinked="1"/>
        <c:tickLblPos val="nextTo"/>
        <c:crossAx val="67760512"/>
        <c:crosses val="autoZero"/>
        <c:crossBetween val="between"/>
      </c:valAx>
      <c:dTable>
        <c:showHorzBorder val="1"/>
        <c:showVertBorder val="1"/>
        <c:showOutline val="1"/>
      </c:dTable>
    </c:plotArea>
    <c:legend>
      <c:legendPos val="r"/>
      <c:layout/>
      <c:txPr>
        <a:bodyPr/>
        <a:lstStyle/>
        <a:p>
          <a:pPr>
            <a:defRPr sz="1500"/>
          </a:pPr>
          <a:endParaRPr lang="en-US"/>
        </a:p>
      </c:txPr>
    </c:legend>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5000"/>
            </a:pPr>
            <a:r>
              <a:rPr lang="en-US" sz="2500" dirty="0"/>
              <a:t>Have you ever had gum stuck on </a:t>
            </a:r>
            <a:r>
              <a:rPr lang="en-US" sz="2500" dirty="0" smtClean="0"/>
              <a:t>your     </a:t>
            </a:r>
            <a:r>
              <a:rPr lang="en-US" sz="2500" dirty="0"/>
              <a:t>shoes?</a:t>
            </a:r>
          </a:p>
        </c:rich>
      </c:tx>
      <c:layout>
        <c:manualLayout>
          <c:xMode val="edge"/>
          <c:yMode val="edge"/>
          <c:x val="0.18551979327326357"/>
          <c:y val="0"/>
        </c:manualLayout>
      </c:layout>
    </c:title>
    <c:plotArea>
      <c:layout/>
      <c:barChart>
        <c:barDir val="col"/>
        <c:grouping val="clustered"/>
        <c:ser>
          <c:idx val="0"/>
          <c:order val="0"/>
          <c:tx>
            <c:strRef>
              <c:f>Sheet1!$A$22</c:f>
              <c:strCache>
                <c:ptCount val="1"/>
                <c:pt idx="0">
                  <c:v>Male </c:v>
                </c:pt>
              </c:strCache>
            </c:strRef>
          </c:tx>
          <c:cat>
            <c:strRef>
              <c:f>Sheet1!$B$21:$C$21</c:f>
              <c:strCache>
                <c:ptCount val="2"/>
                <c:pt idx="0">
                  <c:v>Yes</c:v>
                </c:pt>
                <c:pt idx="1">
                  <c:v>No</c:v>
                </c:pt>
              </c:strCache>
            </c:strRef>
          </c:cat>
          <c:val>
            <c:numRef>
              <c:f>Sheet1!$B$22:$C$22</c:f>
              <c:numCache>
                <c:formatCode>General</c:formatCode>
                <c:ptCount val="2"/>
                <c:pt idx="0">
                  <c:v>131</c:v>
                </c:pt>
                <c:pt idx="1">
                  <c:v>14</c:v>
                </c:pt>
              </c:numCache>
            </c:numRef>
          </c:val>
        </c:ser>
        <c:ser>
          <c:idx val="1"/>
          <c:order val="1"/>
          <c:tx>
            <c:strRef>
              <c:f>Sheet1!$A$23</c:f>
              <c:strCache>
                <c:ptCount val="1"/>
                <c:pt idx="0">
                  <c:v>Female</c:v>
                </c:pt>
              </c:strCache>
            </c:strRef>
          </c:tx>
          <c:cat>
            <c:strRef>
              <c:f>Sheet1!$B$21:$C$21</c:f>
              <c:strCache>
                <c:ptCount val="2"/>
                <c:pt idx="0">
                  <c:v>Yes</c:v>
                </c:pt>
                <c:pt idx="1">
                  <c:v>No</c:v>
                </c:pt>
              </c:strCache>
            </c:strRef>
          </c:cat>
          <c:val>
            <c:numRef>
              <c:f>Sheet1!$B$23:$C$23</c:f>
              <c:numCache>
                <c:formatCode>General</c:formatCode>
                <c:ptCount val="2"/>
                <c:pt idx="0">
                  <c:v>164</c:v>
                </c:pt>
                <c:pt idx="1">
                  <c:v>30</c:v>
                </c:pt>
              </c:numCache>
            </c:numRef>
          </c:val>
        </c:ser>
        <c:axId val="67831680"/>
        <c:axId val="67833216"/>
      </c:barChart>
      <c:catAx>
        <c:axId val="67831680"/>
        <c:scaling>
          <c:orientation val="minMax"/>
        </c:scaling>
        <c:axPos val="b"/>
        <c:tickLblPos val="nextTo"/>
        <c:crossAx val="67833216"/>
        <c:crosses val="autoZero"/>
        <c:auto val="1"/>
        <c:lblAlgn val="ctr"/>
        <c:lblOffset val="100"/>
      </c:catAx>
      <c:valAx>
        <c:axId val="67833216"/>
        <c:scaling>
          <c:orientation val="minMax"/>
        </c:scaling>
        <c:axPos val="l"/>
        <c:majorGridlines/>
        <c:title>
          <c:tx>
            <c:rich>
              <a:bodyPr rot="-5400000" vert="horz"/>
              <a:lstStyle/>
              <a:p>
                <a:pPr>
                  <a:defRPr/>
                </a:pPr>
                <a:r>
                  <a:rPr lang="en-US"/>
                  <a:t>Number of People</a:t>
                </a:r>
              </a:p>
            </c:rich>
          </c:tx>
          <c:layout/>
        </c:title>
        <c:numFmt formatCode="General" sourceLinked="1"/>
        <c:tickLblPos val="nextTo"/>
        <c:crossAx val="67831680"/>
        <c:crosses val="autoZero"/>
        <c:crossBetween val="between"/>
      </c:valAx>
      <c:dTable>
        <c:showHorzBorder val="1"/>
        <c:showVertBorder val="1"/>
        <c:showOutline val="1"/>
      </c:dTable>
    </c:plotArea>
    <c:legend>
      <c:legendPos val="r"/>
      <c:layout/>
    </c:legend>
    <c:plotVisOnly val="1"/>
    <c:dispBlanksAs val="gap"/>
  </c:chart>
  <c:txPr>
    <a:bodyPr/>
    <a:lstStyle/>
    <a:p>
      <a:pPr>
        <a:defRPr sz="1600"/>
      </a:pPr>
      <a:endParaRPr lang="en-US"/>
    </a:p>
  </c:txPr>
  <c:externalData r:id="rId2"/>
</c:chartSpace>
</file>

<file path=ppt/charts/chart6.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2500"/>
            </a:pPr>
            <a:r>
              <a:rPr lang="en-US" sz="2500"/>
              <a:t>Do you think it is a hassle to remove gum?</a:t>
            </a:r>
          </a:p>
        </c:rich>
      </c:tx>
      <c:layout/>
    </c:title>
    <c:plotArea>
      <c:layout/>
      <c:barChart>
        <c:barDir val="col"/>
        <c:grouping val="clustered"/>
        <c:ser>
          <c:idx val="0"/>
          <c:order val="0"/>
          <c:tx>
            <c:strRef>
              <c:f>Sheet1!$A$30</c:f>
              <c:strCache>
                <c:ptCount val="1"/>
                <c:pt idx="0">
                  <c:v>Male</c:v>
                </c:pt>
              </c:strCache>
            </c:strRef>
          </c:tx>
          <c:cat>
            <c:strRef>
              <c:f>Sheet1!$B$29:$C$29</c:f>
              <c:strCache>
                <c:ptCount val="2"/>
                <c:pt idx="0">
                  <c:v>Yes</c:v>
                </c:pt>
                <c:pt idx="1">
                  <c:v>No</c:v>
                </c:pt>
              </c:strCache>
            </c:strRef>
          </c:cat>
          <c:val>
            <c:numRef>
              <c:f>Sheet1!$B$30:$C$30</c:f>
              <c:numCache>
                <c:formatCode>General</c:formatCode>
                <c:ptCount val="2"/>
                <c:pt idx="0">
                  <c:v>122</c:v>
                </c:pt>
                <c:pt idx="1">
                  <c:v>22</c:v>
                </c:pt>
              </c:numCache>
            </c:numRef>
          </c:val>
        </c:ser>
        <c:ser>
          <c:idx val="1"/>
          <c:order val="1"/>
          <c:tx>
            <c:strRef>
              <c:f>Sheet1!$A$31</c:f>
              <c:strCache>
                <c:ptCount val="1"/>
                <c:pt idx="0">
                  <c:v>Female</c:v>
                </c:pt>
              </c:strCache>
            </c:strRef>
          </c:tx>
          <c:cat>
            <c:strRef>
              <c:f>Sheet1!$B$29:$C$29</c:f>
              <c:strCache>
                <c:ptCount val="2"/>
                <c:pt idx="0">
                  <c:v>Yes</c:v>
                </c:pt>
                <c:pt idx="1">
                  <c:v>No</c:v>
                </c:pt>
              </c:strCache>
            </c:strRef>
          </c:cat>
          <c:val>
            <c:numRef>
              <c:f>Sheet1!$B$31:$C$31</c:f>
              <c:numCache>
                <c:formatCode>General</c:formatCode>
                <c:ptCount val="2"/>
                <c:pt idx="0">
                  <c:v>184</c:v>
                </c:pt>
                <c:pt idx="1">
                  <c:v>10</c:v>
                </c:pt>
              </c:numCache>
            </c:numRef>
          </c:val>
        </c:ser>
        <c:axId val="67873792"/>
        <c:axId val="67887872"/>
      </c:barChart>
      <c:catAx>
        <c:axId val="67873792"/>
        <c:scaling>
          <c:orientation val="minMax"/>
        </c:scaling>
        <c:axPos val="b"/>
        <c:tickLblPos val="nextTo"/>
        <c:crossAx val="67887872"/>
        <c:crosses val="autoZero"/>
        <c:auto val="1"/>
        <c:lblAlgn val="ctr"/>
        <c:lblOffset val="100"/>
      </c:catAx>
      <c:valAx>
        <c:axId val="67887872"/>
        <c:scaling>
          <c:orientation val="minMax"/>
        </c:scaling>
        <c:axPos val="l"/>
        <c:majorGridlines/>
        <c:title>
          <c:tx>
            <c:rich>
              <a:bodyPr rot="-5400000" vert="horz"/>
              <a:lstStyle/>
              <a:p>
                <a:pPr>
                  <a:defRPr sz="1600"/>
                </a:pPr>
                <a:r>
                  <a:rPr lang="en-US" sz="1600"/>
                  <a:t>Number of People</a:t>
                </a:r>
              </a:p>
            </c:rich>
          </c:tx>
          <c:layout/>
        </c:title>
        <c:numFmt formatCode="General" sourceLinked="1"/>
        <c:tickLblPos val="nextTo"/>
        <c:crossAx val="67873792"/>
        <c:crosses val="autoZero"/>
        <c:crossBetween val="between"/>
      </c:valAx>
      <c:dTable>
        <c:showHorzBorder val="1"/>
        <c:showVertBorder val="1"/>
        <c:showOutline val="1"/>
        <c:txPr>
          <a:bodyPr/>
          <a:lstStyle/>
          <a:p>
            <a:pPr rtl="0">
              <a:defRPr sz="1600"/>
            </a:pPr>
            <a:endParaRPr lang="en-US"/>
          </a:p>
        </c:txPr>
      </c:dTable>
    </c:plotArea>
    <c:legend>
      <c:legendPos val="r"/>
      <c:layout/>
      <c:txPr>
        <a:bodyPr/>
        <a:lstStyle/>
        <a:p>
          <a:pPr>
            <a:defRPr sz="1600"/>
          </a:pPr>
          <a:endParaRPr lang="en-US"/>
        </a:p>
      </c:txPr>
    </c:legend>
    <c:plotVisOnly val="1"/>
    <c:dispBlanksAs val="gap"/>
  </c:chart>
  <c:externalData r:id="rId2"/>
</c:chartSpace>
</file>

<file path=ppt/charts/chart7.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2500"/>
            </a:pPr>
            <a:r>
              <a:rPr lang="en-US" sz="2500" baseline="0"/>
              <a:t> Females</a:t>
            </a:r>
            <a:r>
              <a:rPr lang="en-US" sz="2500"/>
              <a:t> </a:t>
            </a:r>
          </a:p>
        </c:rich>
      </c:tx>
      <c:layout>
        <c:manualLayout>
          <c:xMode val="edge"/>
          <c:yMode val="edge"/>
          <c:x val="0.36206255468066512"/>
          <c:y val="4.6296296296296328E-2"/>
        </c:manualLayout>
      </c:layout>
    </c:title>
    <c:plotArea>
      <c:layout/>
      <c:pieChart>
        <c:varyColors val="1"/>
        <c:ser>
          <c:idx val="0"/>
          <c:order val="0"/>
          <c:tx>
            <c:strRef>
              <c:f>Sheet1!$A$61</c:f>
              <c:strCache>
                <c:ptCount val="1"/>
                <c:pt idx="0">
                  <c:v>Female</c:v>
                </c:pt>
              </c:strCache>
            </c:strRef>
          </c:tx>
          <c:dLbls>
            <c:txPr>
              <a:bodyPr/>
              <a:lstStyle/>
              <a:p>
                <a:pPr>
                  <a:defRPr sz="1600"/>
                </a:pPr>
                <a:endParaRPr lang="en-US"/>
              </a:p>
            </c:txPr>
            <c:showPercent val="1"/>
            <c:showLeaderLines val="1"/>
          </c:dLbls>
          <c:cat>
            <c:strRef>
              <c:f>Sheet1!$B$60:$C$60</c:f>
              <c:strCache>
                <c:ptCount val="2"/>
                <c:pt idx="0">
                  <c:v>Yes</c:v>
                </c:pt>
                <c:pt idx="1">
                  <c:v>No</c:v>
                </c:pt>
              </c:strCache>
            </c:strRef>
          </c:cat>
          <c:val>
            <c:numRef>
              <c:f>Sheet1!$B$61:$C$61</c:f>
              <c:numCache>
                <c:formatCode>General</c:formatCode>
                <c:ptCount val="2"/>
                <c:pt idx="0">
                  <c:v>175</c:v>
                </c:pt>
                <c:pt idx="1">
                  <c:v>19</c:v>
                </c:pt>
              </c:numCache>
            </c:numRef>
          </c:val>
        </c:ser>
        <c:dLbls>
          <c:showPercent val="1"/>
        </c:dLbls>
        <c:firstSliceAng val="0"/>
      </c:pieChart>
    </c:plotArea>
    <c:legend>
      <c:legendPos val="r"/>
      <c:layout>
        <c:manualLayout>
          <c:xMode val="edge"/>
          <c:yMode val="edge"/>
          <c:x val="4.2376421697287815E-2"/>
          <c:y val="0.31668780985710221"/>
          <c:w val="0.13037495313085895"/>
          <c:h val="0.19521216097987801"/>
        </c:manualLayout>
      </c:layout>
      <c:txPr>
        <a:bodyPr/>
        <a:lstStyle/>
        <a:p>
          <a:pPr>
            <a:defRPr sz="1600"/>
          </a:pPr>
          <a:endParaRPr lang="en-US"/>
        </a:p>
      </c:txPr>
    </c:legend>
    <c:plotVisOnly val="1"/>
    <c:dispBlanksAs val="zero"/>
  </c:chart>
  <c:externalData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2000"/>
            </a:pPr>
            <a:r>
              <a:rPr lang="en-US" sz="2000" b="0"/>
              <a:t>Do</a:t>
            </a:r>
            <a:r>
              <a:rPr lang="en-US" sz="2000" b="0" baseline="0"/>
              <a:t> you think it is a hassle to remove the gum from the bottom of the shoe</a:t>
            </a:r>
            <a:r>
              <a:rPr lang="en-US" sz="2000" b="0"/>
              <a:t>? </a:t>
            </a:r>
          </a:p>
        </c:rich>
      </c:tx>
      <c:layout>
        <c:manualLayout>
          <c:xMode val="edge"/>
          <c:yMode val="edge"/>
          <c:x val="0.10427792031614003"/>
          <c:y val="4.6369020626348519E-2"/>
        </c:manualLayout>
      </c:layout>
    </c:title>
    <c:plotArea>
      <c:layout/>
      <c:pieChart>
        <c:varyColors val="1"/>
        <c:ser>
          <c:idx val="0"/>
          <c:order val="0"/>
          <c:tx>
            <c:strRef>
              <c:f>Sheet1!$A$63</c:f>
              <c:strCache>
                <c:ptCount val="1"/>
                <c:pt idx="0">
                  <c:v>Hassle? </c:v>
                </c:pt>
              </c:strCache>
            </c:strRef>
          </c:tx>
          <c:explosion val="5"/>
          <c:dPt>
            <c:idx val="1"/>
            <c:spPr>
              <a:solidFill>
                <a:schemeClr val="accent5">
                  <a:lumMod val="60000"/>
                  <a:lumOff val="40000"/>
                </a:schemeClr>
              </a:solidFill>
            </c:spPr>
          </c:dPt>
          <c:dLbls>
            <c:txPr>
              <a:bodyPr/>
              <a:lstStyle/>
              <a:p>
                <a:pPr>
                  <a:defRPr sz="1600"/>
                </a:pPr>
                <a:endParaRPr lang="en-US"/>
              </a:p>
            </c:txPr>
            <c:showPercent val="1"/>
            <c:showLeaderLines val="1"/>
          </c:dLbls>
          <c:cat>
            <c:strRef>
              <c:f>Sheet1!$B$62:$C$62</c:f>
              <c:strCache>
                <c:ptCount val="2"/>
                <c:pt idx="0">
                  <c:v>Yes</c:v>
                </c:pt>
                <c:pt idx="1">
                  <c:v>No</c:v>
                </c:pt>
              </c:strCache>
            </c:strRef>
          </c:cat>
          <c:val>
            <c:numRef>
              <c:f>Sheet1!$B$63:$C$63</c:f>
              <c:numCache>
                <c:formatCode>General</c:formatCode>
                <c:ptCount val="2"/>
                <c:pt idx="0">
                  <c:v>168</c:v>
                </c:pt>
                <c:pt idx="1">
                  <c:v>7</c:v>
                </c:pt>
              </c:numCache>
            </c:numRef>
          </c:val>
        </c:ser>
        <c:dLbls>
          <c:showPercent val="1"/>
        </c:dLbls>
        <c:firstSliceAng val="0"/>
      </c:pieChart>
    </c:plotArea>
    <c:legend>
      <c:legendPos val="r"/>
      <c:layout>
        <c:manualLayout>
          <c:xMode val="edge"/>
          <c:yMode val="edge"/>
          <c:x val="3.8409861688637206E-2"/>
          <c:y val="0.40120102788198603"/>
          <c:w val="0.11514819074582"/>
          <c:h val="0.25246650451416108"/>
        </c:manualLayout>
      </c:layout>
      <c:txPr>
        <a:bodyPr/>
        <a:lstStyle/>
        <a:p>
          <a:pPr>
            <a:defRPr sz="1600"/>
          </a:pPr>
          <a:endParaRPr lang="en-US"/>
        </a:p>
      </c:txPr>
    </c:legend>
    <c:plotVisOnly val="1"/>
    <c:dispBlanksAs val="zero"/>
  </c:chart>
  <c:externalData r:id="rId2"/>
</c:chartSpace>
</file>

<file path=ppt/charts/chart9.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sz="2500"/>
            </a:pPr>
            <a:r>
              <a:rPr lang="en-US" sz="2500" b="0"/>
              <a:t>Would you buy our product?</a:t>
            </a:r>
          </a:p>
        </c:rich>
      </c:tx>
      <c:layout/>
    </c:title>
    <c:plotArea>
      <c:layout/>
      <c:pieChart>
        <c:varyColors val="1"/>
        <c:ser>
          <c:idx val="0"/>
          <c:order val="0"/>
          <c:tx>
            <c:strRef>
              <c:f>Sheet1!$A$65</c:f>
              <c:strCache>
                <c:ptCount val="1"/>
                <c:pt idx="0">
                  <c:v>Would you</c:v>
                </c:pt>
              </c:strCache>
            </c:strRef>
          </c:tx>
          <c:dPt>
            <c:idx val="0"/>
            <c:spPr>
              <a:solidFill>
                <a:schemeClr val="accent5">
                  <a:lumMod val="60000"/>
                  <a:lumOff val="40000"/>
                </a:schemeClr>
              </a:solidFill>
            </c:spPr>
          </c:dPt>
          <c:dLbls>
            <c:txPr>
              <a:bodyPr/>
              <a:lstStyle/>
              <a:p>
                <a:pPr>
                  <a:defRPr sz="1600"/>
                </a:pPr>
                <a:endParaRPr lang="en-US"/>
              </a:p>
            </c:txPr>
            <c:showPercent val="1"/>
            <c:showLeaderLines val="1"/>
          </c:dLbls>
          <c:cat>
            <c:strRef>
              <c:f>Sheet1!$B$64:$C$64</c:f>
              <c:strCache>
                <c:ptCount val="2"/>
                <c:pt idx="0">
                  <c:v>Yes </c:v>
                </c:pt>
                <c:pt idx="1">
                  <c:v>No</c:v>
                </c:pt>
              </c:strCache>
            </c:strRef>
          </c:cat>
          <c:val>
            <c:numRef>
              <c:f>Sheet1!$B$65:$C$65</c:f>
              <c:numCache>
                <c:formatCode>General</c:formatCode>
                <c:ptCount val="2"/>
                <c:pt idx="0">
                  <c:v>101</c:v>
                </c:pt>
                <c:pt idx="1">
                  <c:v>67</c:v>
                </c:pt>
              </c:numCache>
            </c:numRef>
          </c:val>
        </c:ser>
        <c:dLbls>
          <c:showPercent val="1"/>
        </c:dLbls>
        <c:firstSliceAng val="0"/>
      </c:pieChart>
    </c:plotArea>
    <c:legend>
      <c:legendPos val="r"/>
      <c:layout>
        <c:manualLayout>
          <c:xMode val="edge"/>
          <c:yMode val="edge"/>
          <c:x val="2.9945442212981802E-2"/>
          <c:y val="0.37786413795049922"/>
          <c:w val="0.12361261022147503"/>
          <c:h val="0.2592532385064768"/>
        </c:manualLayout>
      </c:layout>
      <c:txPr>
        <a:bodyPr/>
        <a:lstStyle/>
        <a:p>
          <a:pPr>
            <a:defRPr sz="1600"/>
          </a:pPr>
          <a:endParaRPr lang="en-US"/>
        </a:p>
      </c:txPr>
    </c:legend>
    <c:plotVisOnly val="1"/>
    <c:dispBlanksAs val="zero"/>
  </c:chart>
  <c:externalData r:id="rId2"/>
  <c:userShapes r:id="rId3"/>
</c:chartSpace>
</file>

<file path=ppt/drawings/_rels/drawing1.xml.rels><?xml version="1.0" encoding="UTF-8" standalone="yes"?>
<Relationships xmlns="http://schemas.openxmlformats.org/package/2006/relationships"><Relationship Id="rId1" Type="http://schemas.openxmlformats.org/officeDocument/2006/relationships/image" Target="../media/image15.png"/></Relationships>
</file>

<file path=ppt/drawings/drawing1.xml><?xml version="1.0" encoding="utf-8"?>
<c:userShapes xmlns:c="http://schemas.openxmlformats.org/drawingml/2006/chart">
  <cdr:relSizeAnchor xmlns:cdr="http://schemas.openxmlformats.org/drawingml/2006/chartDrawing">
    <cdr:from>
      <cdr:x>0.69159</cdr:x>
      <cdr:y>0.3609</cdr:y>
    </cdr:from>
    <cdr:to>
      <cdr:x>0.99105</cdr:x>
      <cdr:y>0.69922</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819400" y="914400"/>
          <a:ext cx="1220820" cy="857171"/>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9EB699E-6C54-4C39-BE03-6AF83DD5914E}" type="datetimeFigureOut">
              <a:rPr lang="en-US" smtClean="0"/>
              <a:pPr/>
              <a:t>5/22/2012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88EE73F2-E560-4629-B609-ED0B28465E74}" type="slidenum">
              <a:rPr lang="en-US" smtClean="0"/>
              <a:pPr/>
              <a:t>‹#›</a:t>
            </a:fld>
            <a:endParaRPr lang="en-US"/>
          </a:p>
        </p:txBody>
      </p:sp>
    </p:spTree>
    <p:extLst>
      <p:ext uri="{BB962C8B-B14F-4D97-AF65-F5344CB8AC3E}">
        <p14:creationId xmlns="" xmlns:p14="http://schemas.microsoft.com/office/powerpoint/2010/main" val="23653788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2B451753-FEA0-FB46-B812-6ABFF0870E78}" type="datetimeFigureOut">
              <a:rPr lang="en-US" smtClean="0"/>
              <a:pPr/>
              <a:t>5/22/2012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819251AB-E220-8441-A33D-379A280630C8}" type="slidenum">
              <a:rPr lang="en-US" smtClean="0"/>
              <a:pPr/>
              <a:t>‹#›</a:t>
            </a:fld>
            <a:endParaRPr lang="en-US"/>
          </a:p>
        </p:txBody>
      </p:sp>
    </p:spTree>
    <p:extLst>
      <p:ext uri="{BB962C8B-B14F-4D97-AF65-F5344CB8AC3E}">
        <p14:creationId xmlns="" xmlns:p14="http://schemas.microsoft.com/office/powerpoint/2010/main" val="41692720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9251AB-E220-8441-A33D-379A280630C8}" type="slidenum">
              <a:rPr lang="en-US" smtClean="0"/>
              <a:pPr/>
              <a:t>33</a:t>
            </a:fld>
            <a:endParaRPr lang="en-US"/>
          </a:p>
        </p:txBody>
      </p:sp>
    </p:spTree>
    <p:extLst>
      <p:ext uri="{BB962C8B-B14F-4D97-AF65-F5344CB8AC3E}">
        <p14:creationId xmlns="" xmlns:p14="http://schemas.microsoft.com/office/powerpoint/2010/main" val="2395824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3"/>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18"/>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Straight Connector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Straight Connector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Straight Connector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4"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5" name="Straight Connector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6"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22"/>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23"/>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Oval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Oval 24"/>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286000" y="3124200"/>
            <a:ext cx="6172200" cy="1894362"/>
          </a:xfrm>
        </p:spPr>
        <p:txBody>
          <a:bodyPr/>
          <a:lstStyle>
            <a:lvl1pPr>
              <a:defRPr b="1"/>
            </a:lvl1pPr>
          </a:lstStyle>
          <a:p>
            <a:r>
              <a:rPr lang="en-US" smtClean="0"/>
              <a:t>Click to edit Master title style</a:t>
            </a:r>
            <a:endParaRPr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2" name="Date Placeholder 27"/>
          <p:cNvSpPr>
            <a:spLocks noGrp="1"/>
          </p:cNvSpPr>
          <p:nvPr>
            <p:ph type="dt" sz="half" idx="10"/>
          </p:nvPr>
        </p:nvSpPr>
        <p:spPr bwMode="auto">
          <a:xfrm rot="5400000">
            <a:off x="7764463" y="1174750"/>
            <a:ext cx="2286000" cy="381000"/>
          </a:xfrm>
        </p:spPr>
        <p:txBody>
          <a:bodyPr/>
          <a:lstStyle>
            <a:lvl1pPr>
              <a:defRPr/>
            </a:lvl1pPr>
          </a:lstStyle>
          <a:p>
            <a:pPr>
              <a:defRPr/>
            </a:pPr>
            <a:fld id="{AE0C75FA-5055-4846-A0C4-BDCB2997DE1F}" type="datetimeFigureOut">
              <a:rPr lang="en-US"/>
              <a:pPr>
                <a:defRPr/>
              </a:pPr>
              <a:t>5/22/2012</a:t>
            </a:fld>
            <a:endParaRPr lang="en-US"/>
          </a:p>
        </p:txBody>
      </p:sp>
      <p:sp>
        <p:nvSpPr>
          <p:cNvPr id="23" name="Footer Placeholder 16"/>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p>
        </p:txBody>
      </p:sp>
      <p:sp>
        <p:nvSpPr>
          <p:cNvPr id="24" name="Slide Number Placeholder 28"/>
          <p:cNvSpPr>
            <a:spLocks noGrp="1"/>
          </p:cNvSpPr>
          <p:nvPr>
            <p:ph type="sldNum" sz="quarter" idx="12"/>
          </p:nvPr>
        </p:nvSpPr>
        <p:spPr bwMode="auto">
          <a:xfrm>
            <a:off x="1325563" y="4929188"/>
            <a:ext cx="609600" cy="517525"/>
          </a:xfrm>
        </p:spPr>
        <p:txBody>
          <a:bodyPr/>
          <a:lstStyle>
            <a:lvl1pPr>
              <a:defRPr/>
            </a:lvl1pPr>
          </a:lstStyle>
          <a:p>
            <a:pPr>
              <a:defRPr/>
            </a:pPr>
            <a:fld id="{68905D59-4CE6-4562-BF3A-5AFD786DD0D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E2D3D70F-80F9-41AE-B994-D2A9E3D5CB84}" type="datetimeFigureOut">
              <a:rPr lang="en-US"/>
              <a:pPr>
                <a:defRPr/>
              </a:pPr>
              <a:t>5/22/2012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0F1573F-7E17-4F7F-A203-606285C513B1}" type="slidenum">
              <a:rPr lang="en-US"/>
              <a:pPr>
                <a:defRPr/>
              </a:pPr>
              <a:t>‹#›</a:t>
            </a:fld>
            <a:endParaRPr lang="en-US"/>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49B0998-B109-4B08-ACF4-A71614A12FF7}" type="datetimeFigureOut">
              <a:rPr lang="en-US"/>
              <a:pPr>
                <a:defRPr/>
              </a:pPr>
              <a:t>5/22/2012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EC9E15F-0414-4543-AE69-6481FE417091}" type="slidenum">
              <a:rPr lang="en-US"/>
              <a:pPr>
                <a:defRPr/>
              </a:pPr>
              <a:t>‹#›</a:t>
            </a:fld>
            <a:endParaRPr 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600200"/>
            <a:ext cx="7467600" cy="48737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rtlCol="0"/>
          <a:lstStyle>
            <a:lvl1pPr>
              <a:defRPr/>
            </a:lvl1pPr>
          </a:lstStyle>
          <a:p>
            <a:pPr>
              <a:defRPr/>
            </a:pPr>
            <a:fld id="{C59788FA-7113-43E0-8C21-0EA1F5370C69}" type="datetimeFigureOut">
              <a:rPr lang="en-US"/>
              <a:pPr>
                <a:defRPr/>
              </a:pPr>
              <a:t>5/22/2012</a:t>
            </a:fld>
            <a:endParaRPr lang="en-US"/>
          </a:p>
        </p:txBody>
      </p:sp>
      <p:sp>
        <p:nvSpPr>
          <p:cNvPr id="5" name="Slide Number Placeholder 8"/>
          <p:cNvSpPr>
            <a:spLocks noGrp="1"/>
          </p:cNvSpPr>
          <p:nvPr>
            <p:ph type="sldNum" sz="quarter" idx="11"/>
          </p:nvPr>
        </p:nvSpPr>
        <p:spPr/>
        <p:txBody>
          <a:bodyPr rtlCol="0"/>
          <a:lstStyle>
            <a:lvl1pPr>
              <a:defRPr/>
            </a:lvl1pPr>
          </a:lstStyle>
          <a:p>
            <a:pPr>
              <a:defRPr/>
            </a:pPr>
            <a:fld id="{F6ED6332-E5E3-4CDF-A1DF-DD9AA121BF71}" type="slidenum">
              <a:rPr lang="en-US"/>
              <a:pPr>
                <a:defRPr/>
              </a:pPr>
              <a:t>‹#›</a:t>
            </a:fld>
            <a:endParaRPr lang="en-US"/>
          </a:p>
        </p:txBody>
      </p:sp>
      <p:sp>
        <p:nvSpPr>
          <p:cNvPr id="6" name="Footer Placeholder 9"/>
          <p:cNvSpPr>
            <a:spLocks noGrp="1"/>
          </p:cNvSpPr>
          <p:nvPr>
            <p:ph type="ftr" sz="quarter" idx="12"/>
          </p:nvPr>
        </p:nvSpPr>
        <p:spPr/>
        <p:txBody>
          <a:bodyPr rtlCol="0"/>
          <a:lstStyle>
            <a:lvl1pPr>
              <a:defRPr/>
            </a:lvl1pPr>
          </a:lstStyle>
          <a:p>
            <a:pPr>
              <a:defRPr/>
            </a:pPr>
            <a:endParaRPr lang="en-US"/>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9"/>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0"/>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11"/>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Straight Connector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Straight Connector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Straight Connector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Oval 19"/>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Oval 20"/>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22"/>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Straight Connector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smtClean="0"/>
              <a:t>Click to edit Master title style</a:t>
            </a:r>
            <a:endParaRPr lang="en-US"/>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0" name="Date Placeholder 3"/>
          <p:cNvSpPr>
            <a:spLocks noGrp="1"/>
          </p:cNvSpPr>
          <p:nvPr>
            <p:ph type="dt" sz="half" idx="10"/>
          </p:nvPr>
        </p:nvSpPr>
        <p:spPr bwMode="auto">
          <a:xfrm rot="5400000">
            <a:off x="7762875" y="1169988"/>
            <a:ext cx="2286000" cy="381000"/>
          </a:xfrm>
        </p:spPr>
        <p:txBody>
          <a:bodyPr/>
          <a:lstStyle>
            <a:lvl1pPr>
              <a:defRPr/>
            </a:lvl1pPr>
          </a:lstStyle>
          <a:p>
            <a:pPr>
              <a:defRPr/>
            </a:pPr>
            <a:fld id="{26253CE2-5B07-4D6D-8AF6-1D81E173BE23}" type="datetimeFigureOut">
              <a:rPr lang="en-US"/>
              <a:pPr>
                <a:defRPr/>
              </a:pPr>
              <a:t>5/22/2012</a:t>
            </a:fld>
            <a:endParaRPr lang="en-US"/>
          </a:p>
        </p:txBody>
      </p:sp>
      <p:sp>
        <p:nvSpPr>
          <p:cNvPr id="21" name="Footer Placeholder 4"/>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p>
        </p:txBody>
      </p:sp>
      <p:sp>
        <p:nvSpPr>
          <p:cNvPr id="22" name="Slide Number Placeholder 5"/>
          <p:cNvSpPr>
            <a:spLocks noGrp="1"/>
          </p:cNvSpPr>
          <p:nvPr>
            <p:ph type="sldNum" sz="quarter" idx="12"/>
          </p:nvPr>
        </p:nvSpPr>
        <p:spPr bwMode="auto">
          <a:xfrm>
            <a:off x="1339850" y="4929188"/>
            <a:ext cx="609600" cy="517525"/>
          </a:xfrm>
        </p:spPr>
        <p:txBody>
          <a:bodyPr/>
          <a:lstStyle>
            <a:lvl1pPr>
              <a:defRPr/>
            </a:lvl1pPr>
          </a:lstStyle>
          <a:p>
            <a:pPr>
              <a:defRPr/>
            </a:pPr>
            <a:fld id="{2FE3F952-4CD0-412C-8AF9-E75C8A8BFF5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270248"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582C74F7-5C0D-48F8-8A49-9F10FB903E52}" type="datetimeFigureOut">
              <a:rPr lang="en-US"/>
              <a:pPr>
                <a:defRPr/>
              </a:pPr>
              <a:t>5/22/2012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59D27DF-734D-4B5D-B181-035382E5B44D}" type="slidenum">
              <a:rPr lang="en-US"/>
              <a:pPr>
                <a:defRPr/>
              </a:pPr>
              <a:t>‹#›</a:t>
            </a:fld>
            <a:endParaRPr 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457200"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371975"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7" name="Date Placeholder 13"/>
          <p:cNvSpPr>
            <a:spLocks noGrp="1"/>
          </p:cNvSpPr>
          <p:nvPr>
            <p:ph type="dt" sz="half" idx="10"/>
          </p:nvPr>
        </p:nvSpPr>
        <p:spPr/>
        <p:txBody>
          <a:bodyPr/>
          <a:lstStyle>
            <a:lvl1pPr>
              <a:defRPr/>
            </a:lvl1pPr>
          </a:lstStyle>
          <a:p>
            <a:pPr>
              <a:defRPr/>
            </a:pPr>
            <a:fld id="{D5A0E7E2-3575-493D-8549-79BF4F7EE791}" type="datetimeFigureOut">
              <a:rPr lang="en-US"/>
              <a:pPr>
                <a:defRPr/>
              </a:pPr>
              <a:t>5/22/2012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846158EE-3644-45E4-8804-979EFD484BD8}" type="slidenum">
              <a:rPr lang="en-US"/>
              <a:pPr>
                <a:defRPr/>
              </a:pPr>
              <a:t>‹#›</a:t>
            </a:fld>
            <a:endParaRPr 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5"/>
          <p:cNvSpPr>
            <a:spLocks noGrp="1"/>
          </p:cNvSpPr>
          <p:nvPr>
            <p:ph type="dt" sz="half" idx="10"/>
          </p:nvPr>
        </p:nvSpPr>
        <p:spPr/>
        <p:txBody>
          <a:bodyPr rtlCol="0"/>
          <a:lstStyle>
            <a:lvl1pPr>
              <a:defRPr/>
            </a:lvl1pPr>
          </a:lstStyle>
          <a:p>
            <a:pPr>
              <a:defRPr/>
            </a:pPr>
            <a:fld id="{311FCF1F-E3B4-4387-AC29-A3896D841B8A}" type="datetimeFigureOut">
              <a:rPr lang="en-US"/>
              <a:pPr>
                <a:defRPr/>
              </a:pPr>
              <a:t>5/22/2012</a:t>
            </a:fld>
            <a:endParaRPr lang="en-US"/>
          </a:p>
        </p:txBody>
      </p:sp>
      <p:sp>
        <p:nvSpPr>
          <p:cNvPr id="4" name="Slide Number Placeholder 6"/>
          <p:cNvSpPr>
            <a:spLocks noGrp="1"/>
          </p:cNvSpPr>
          <p:nvPr>
            <p:ph type="sldNum" sz="quarter" idx="11"/>
          </p:nvPr>
        </p:nvSpPr>
        <p:spPr/>
        <p:txBody>
          <a:bodyPr rtlCol="0"/>
          <a:lstStyle>
            <a:lvl1pPr>
              <a:defRPr/>
            </a:lvl1pPr>
          </a:lstStyle>
          <a:p>
            <a:pPr>
              <a:defRPr/>
            </a:pPr>
            <a:fld id="{96AC1245-E471-4A19-B379-52603DB2BA51}" type="slidenum">
              <a:rPr lang="en-US"/>
              <a:pPr>
                <a:defRPr/>
              </a:pPr>
              <a:t>‹#›</a:t>
            </a:fld>
            <a:endParaRPr lang="en-US"/>
          </a:p>
        </p:txBody>
      </p:sp>
      <p:sp>
        <p:nvSpPr>
          <p:cNvPr id="5" name="Footer Placeholder 7"/>
          <p:cNvSpPr>
            <a:spLocks noGrp="1"/>
          </p:cNvSpPr>
          <p:nvPr>
            <p:ph type="ftr" sz="quarter" idx="12"/>
          </p:nvPr>
        </p:nvSpPr>
        <p:spPr/>
        <p:txBody>
          <a:bodyPr rtlCol="0"/>
          <a:lstStyle>
            <a:lvl1pPr>
              <a:defRPr/>
            </a:lvl1pPr>
          </a:lstStyle>
          <a:p>
            <a:pPr>
              <a:defRPr/>
            </a:pPr>
            <a:endParaRPr 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C46F8B93-3641-4A68-9A4F-225DB1E9046F}" type="datetimeFigureOut">
              <a:rPr lang="en-US"/>
              <a:pPr>
                <a:defRPr/>
              </a:pPr>
              <a:t>5/22/2012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3B845389-F9CC-4D99-927D-13AB6DCD138A}" type="slidenum">
              <a:rPr lang="en-US"/>
              <a:pPr>
                <a:defRPr/>
              </a:pPr>
              <a:t>‹#›</a:t>
            </a:fld>
            <a:endParaRPr 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7" name="Straight Connector 8"/>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Oval 13"/>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smtClean="0"/>
              <a:t>Click to edit Master title style</a:t>
            </a:r>
            <a:endParaRPr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Date Placeholder 20"/>
          <p:cNvSpPr>
            <a:spLocks noGrp="1"/>
          </p:cNvSpPr>
          <p:nvPr>
            <p:ph type="dt" sz="half" idx="10"/>
          </p:nvPr>
        </p:nvSpPr>
        <p:spPr/>
        <p:txBody>
          <a:bodyPr rtlCol="0"/>
          <a:lstStyle>
            <a:lvl1pPr>
              <a:defRPr/>
            </a:lvl1pPr>
          </a:lstStyle>
          <a:p>
            <a:pPr>
              <a:defRPr/>
            </a:pPr>
            <a:fld id="{2301AFA3-14C3-44DF-ABFD-5FD237831BBD}" type="datetimeFigureOut">
              <a:rPr lang="en-US"/>
              <a:pPr>
                <a:defRPr/>
              </a:pPr>
              <a:t>5/22/2012</a:t>
            </a:fld>
            <a:endParaRPr lang="en-US"/>
          </a:p>
        </p:txBody>
      </p:sp>
      <p:sp>
        <p:nvSpPr>
          <p:cNvPr id="13" name="Slide Number Placeholder 21"/>
          <p:cNvSpPr>
            <a:spLocks noGrp="1"/>
          </p:cNvSpPr>
          <p:nvPr>
            <p:ph type="sldNum" sz="quarter" idx="11"/>
          </p:nvPr>
        </p:nvSpPr>
        <p:spPr/>
        <p:txBody>
          <a:bodyPr rtlCol="0"/>
          <a:lstStyle>
            <a:lvl1pPr>
              <a:defRPr/>
            </a:lvl1pPr>
          </a:lstStyle>
          <a:p>
            <a:pPr>
              <a:defRPr/>
            </a:pPr>
            <a:fld id="{BFAB2C3D-82B6-4BA0-9338-CF19D45C3FB2}" type="slidenum">
              <a:rPr lang="en-US"/>
              <a:pPr>
                <a:defRPr/>
              </a:pPr>
              <a:t>‹#›</a:t>
            </a:fld>
            <a:endParaRPr lang="en-US"/>
          </a:p>
        </p:txBody>
      </p:sp>
      <p:sp>
        <p:nvSpPr>
          <p:cNvPr id="14" name="Footer Placeholder 22"/>
          <p:cNvSpPr>
            <a:spLocks noGrp="1"/>
          </p:cNvSpPr>
          <p:nvPr>
            <p:ph type="ftr" sz="quarter" idx="12"/>
          </p:nvPr>
        </p:nvSpPr>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Oval 12"/>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Straight Connector 19"/>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smtClean="0"/>
              <a:t>Click to edit Master text styles</a:t>
            </a:r>
          </a:p>
        </p:txBody>
      </p:sp>
      <p:sp>
        <p:nvSpPr>
          <p:cNvPr id="12" name="Date Placeholder 16"/>
          <p:cNvSpPr>
            <a:spLocks noGrp="1"/>
          </p:cNvSpPr>
          <p:nvPr>
            <p:ph type="dt" sz="half" idx="10"/>
          </p:nvPr>
        </p:nvSpPr>
        <p:spPr/>
        <p:txBody>
          <a:bodyPr rtlCol="0"/>
          <a:lstStyle>
            <a:lvl1pPr>
              <a:defRPr/>
            </a:lvl1pPr>
          </a:lstStyle>
          <a:p>
            <a:pPr>
              <a:defRPr/>
            </a:pPr>
            <a:fld id="{08E9FA34-5D65-45F5-8C78-9B767D06FA93}" type="datetimeFigureOut">
              <a:rPr lang="en-US"/>
              <a:pPr>
                <a:defRPr/>
              </a:pPr>
              <a:t>5/22/2012</a:t>
            </a:fld>
            <a:endParaRPr lang="en-US"/>
          </a:p>
        </p:txBody>
      </p:sp>
      <p:sp>
        <p:nvSpPr>
          <p:cNvPr id="13" name="Slide Number Placeholder 17"/>
          <p:cNvSpPr>
            <a:spLocks noGrp="1"/>
          </p:cNvSpPr>
          <p:nvPr>
            <p:ph type="sldNum" sz="quarter" idx="11"/>
          </p:nvPr>
        </p:nvSpPr>
        <p:spPr/>
        <p:txBody>
          <a:bodyPr rtlCol="0"/>
          <a:lstStyle>
            <a:lvl1pPr>
              <a:defRPr/>
            </a:lvl1pPr>
          </a:lstStyle>
          <a:p>
            <a:pPr>
              <a:defRPr/>
            </a:pPr>
            <a:fld id="{022A21D1-ABD1-49EB-B83C-7052BF5CA142}" type="slidenum">
              <a:rPr lang="en-US"/>
              <a:pPr>
                <a:defRPr/>
              </a:pPr>
              <a:t>‹#›</a:t>
            </a:fld>
            <a:endParaRPr lang="en-US"/>
          </a:p>
        </p:txBody>
      </p:sp>
      <p:sp>
        <p:nvSpPr>
          <p:cNvPr id="14" name="Footer Placeholder 20"/>
          <p:cNvSpPr>
            <a:spLocks noGrp="1"/>
          </p:cNvSpPr>
          <p:nvPr>
            <p:ph type="ftr" sz="quarter" idx="12"/>
          </p:nvPr>
        </p:nvSpPr>
        <p:spPr/>
        <p:txBody>
          <a:bodyPr rtlCol="0"/>
          <a:lstStyle>
            <a:lvl1pPr>
              <a:defRPr/>
            </a:lvl1pPr>
          </a:lstStyle>
          <a:p>
            <a:pPr>
              <a:defRPr/>
            </a:pPr>
            <a:endParaRPr 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lang="en-US" smtClean="0"/>
              <a:t>Click to edit Master title style</a:t>
            </a:r>
            <a:endParaRPr lang="en-US"/>
          </a:p>
        </p:txBody>
      </p:sp>
      <p:sp>
        <p:nvSpPr>
          <p:cNvPr id="1028" name="Text Placeholder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smtClean="0">
                <a:solidFill>
                  <a:schemeClr val="tx2"/>
                </a:solidFill>
                <a:latin typeface="+mn-lt"/>
              </a:defRPr>
            </a:lvl1pPr>
          </a:lstStyle>
          <a:p>
            <a:pPr>
              <a:defRPr/>
            </a:pPr>
            <a:fld id="{6BE07FE9-54E7-4613-9993-AFBE78136ACF}" type="datetimeFigureOut">
              <a:rPr lang="en-US"/>
              <a:pPr>
                <a:defRPr/>
              </a:pPr>
              <a:t>5/22/2012</a:t>
            </a:fld>
            <a:endParaRPr lang="en-US"/>
          </a:p>
        </p:txBody>
      </p:sp>
      <p:sp>
        <p:nvSpPr>
          <p:cNvPr id="3" name="Footer Placeholder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Oval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smtClean="0">
                <a:solidFill>
                  <a:srgbClr val="FFFFFF"/>
                </a:solidFill>
                <a:latin typeface="+mn-lt"/>
              </a:defRPr>
            </a:lvl1pPr>
          </a:lstStyle>
          <a:p>
            <a:pPr>
              <a:defRPr/>
            </a:pPr>
            <a:fld id="{CFF2817C-6802-4628-8A2D-95DA8611257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07" r:id="rId4"/>
    <p:sldLayoutId id="2147483706" r:id="rId5"/>
    <p:sldLayoutId id="2147483711" r:id="rId6"/>
    <p:sldLayoutId id="2147483705" r:id="rId7"/>
    <p:sldLayoutId id="2147483712" r:id="rId8"/>
    <p:sldLayoutId id="2147483713" r:id="rId9"/>
    <p:sldLayoutId id="2147483704" r:id="rId10"/>
    <p:sldLayoutId id="2147483703" r:id="rId11"/>
  </p:sldLayoutIdLst>
  <p:transition spd="slow">
    <p:push dir="u"/>
  </p:transition>
  <p:txStyles>
    <p:titleStyle>
      <a:lvl1pPr algn="l" rtl="0" fontAlgn="base">
        <a:spcBef>
          <a:spcPct val="0"/>
        </a:spcBef>
        <a:spcAft>
          <a:spcPct val="0"/>
        </a:spcAft>
        <a:defRPr sz="3000" kern="1200" cap="small">
          <a:solidFill>
            <a:schemeClr val="tx2"/>
          </a:solidFill>
          <a:latin typeface="+mj-lt"/>
          <a:ea typeface="+mj-ea"/>
          <a:cs typeface="+mj-cs"/>
        </a:defRPr>
      </a:lvl1pPr>
      <a:lvl2pPr algn="l" rtl="0" fontAlgn="base">
        <a:spcBef>
          <a:spcPct val="0"/>
        </a:spcBef>
        <a:spcAft>
          <a:spcPct val="0"/>
        </a:spcAft>
        <a:defRPr sz="3000">
          <a:solidFill>
            <a:schemeClr val="tx2"/>
          </a:solidFill>
          <a:latin typeface="Century Schoolbook" pitchFamily="18" charset="0"/>
        </a:defRPr>
      </a:lvl2pPr>
      <a:lvl3pPr algn="l" rtl="0" fontAlgn="base">
        <a:spcBef>
          <a:spcPct val="0"/>
        </a:spcBef>
        <a:spcAft>
          <a:spcPct val="0"/>
        </a:spcAft>
        <a:defRPr sz="3000">
          <a:solidFill>
            <a:schemeClr val="tx2"/>
          </a:solidFill>
          <a:latin typeface="Century Schoolbook" pitchFamily="18" charset="0"/>
        </a:defRPr>
      </a:lvl3pPr>
      <a:lvl4pPr algn="l" rtl="0" fontAlgn="base">
        <a:spcBef>
          <a:spcPct val="0"/>
        </a:spcBef>
        <a:spcAft>
          <a:spcPct val="0"/>
        </a:spcAft>
        <a:defRPr sz="3000">
          <a:solidFill>
            <a:schemeClr val="tx2"/>
          </a:solidFill>
          <a:latin typeface="Century Schoolbook" pitchFamily="18" charset="0"/>
        </a:defRPr>
      </a:lvl4pPr>
      <a:lvl5pPr algn="l" rtl="0" fontAlgn="base">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fontAlgn="base">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fontAlgn="base">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fontAlgn="base">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fontAlgn="base">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fontAlgn="base">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172200" cy="1893888"/>
          </a:xfrm>
        </p:spPr>
        <p:txBody>
          <a:bodyPr/>
          <a:lstStyle/>
          <a:p>
            <a:pPr fontAlgn="auto">
              <a:spcAft>
                <a:spcPts val="0"/>
              </a:spcAft>
              <a:defRPr/>
            </a:pPr>
            <a:r>
              <a:rPr lang="en-US" dirty="0" smtClean="0"/>
              <a:t> Sticky Situation </a:t>
            </a:r>
            <a:endParaRPr lang="en-US" dirty="0"/>
          </a:p>
        </p:txBody>
      </p:sp>
      <p:sp>
        <p:nvSpPr>
          <p:cNvPr id="13314" name="Subtitle 2"/>
          <p:cNvSpPr>
            <a:spLocks noGrp="1"/>
          </p:cNvSpPr>
          <p:nvPr>
            <p:ph type="subTitle" idx="1"/>
          </p:nvPr>
        </p:nvSpPr>
        <p:spPr>
          <a:xfrm>
            <a:off x="2286000" y="5003800"/>
            <a:ext cx="6172200" cy="1371600"/>
          </a:xfrm>
        </p:spPr>
        <p:txBody>
          <a:bodyPr/>
          <a:lstStyle/>
          <a:p>
            <a:r>
              <a:rPr lang="en-US" smtClean="0"/>
              <a:t>Avani Patel </a:t>
            </a:r>
          </a:p>
          <a:p>
            <a:r>
              <a:rPr lang="en-US" smtClean="0"/>
              <a:t>Phil Bagley </a:t>
            </a:r>
          </a:p>
          <a:p>
            <a:r>
              <a:rPr lang="en-US" smtClean="0"/>
              <a:t>Kamile Berenyte </a:t>
            </a:r>
          </a:p>
        </p:txBody>
      </p:sp>
      <p:pic>
        <p:nvPicPr>
          <p:cNvPr id="29698" name="Picture 2" descr="http://www.worldofstock.com/slides/HUM1476.jpg"/>
          <p:cNvPicPr>
            <a:picLocks noChangeAspect="1" noChangeArrowheads="1"/>
          </p:cNvPicPr>
          <p:nvPr/>
        </p:nvPicPr>
        <p:blipFill>
          <a:blip r:embed="rId2" cstate="print"/>
          <a:srcRect/>
          <a:stretch>
            <a:fillRect/>
          </a:stretch>
        </p:blipFill>
        <p:spPr bwMode="auto">
          <a:xfrm>
            <a:off x="3352800" y="457200"/>
            <a:ext cx="2514600" cy="3775723"/>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 Results</a:t>
            </a:r>
            <a:endParaRPr lang="en-US" dirty="0"/>
          </a:p>
        </p:txBody>
      </p:sp>
      <p:graphicFrame>
        <p:nvGraphicFramePr>
          <p:cNvPr id="4" name="Content Placeholder 3"/>
          <p:cNvGraphicFramePr>
            <a:graphicFrameLocks noGrp="1"/>
          </p:cNvGraphicFramePr>
          <p:nvPr>
            <p:ph sz="quarter" idx="1"/>
            <p:extLst>
              <p:ext uri="{D42A27DB-BD31-4B8C-83A1-F6EECF244321}">
                <p14:modId xmlns="" xmlns:p14="http://schemas.microsoft.com/office/powerpoint/2010/main" val="3367305718"/>
              </p:ext>
            </p:extLst>
          </p:nvPr>
        </p:nvGraphicFramePr>
        <p:xfrm>
          <a:off x="990600" y="1752600"/>
          <a:ext cx="6934200" cy="3810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 xmlns:p14="http://schemas.microsoft.com/office/powerpoint/2010/main" val="914245998"/>
              </p:ext>
            </p:extLst>
          </p:nvPr>
        </p:nvGraphicFramePr>
        <p:xfrm>
          <a:off x="304800" y="762000"/>
          <a:ext cx="8001000" cy="5257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 xmlns:p14="http://schemas.microsoft.com/office/powerpoint/2010/main" val="1796619240"/>
              </p:ext>
            </p:extLst>
          </p:nvPr>
        </p:nvGraphicFramePr>
        <p:xfrm>
          <a:off x="37531" y="457200"/>
          <a:ext cx="8915400" cy="533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 xmlns:p14="http://schemas.microsoft.com/office/powerpoint/2010/main" val="3814410954"/>
              </p:ext>
            </p:extLst>
          </p:nvPr>
        </p:nvGraphicFramePr>
        <p:xfrm>
          <a:off x="685800" y="609600"/>
          <a:ext cx="7620000" cy="51022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 xmlns:p14="http://schemas.microsoft.com/office/powerpoint/2010/main" val="2715208421"/>
              </p:ext>
            </p:extLst>
          </p:nvPr>
        </p:nvGraphicFramePr>
        <p:xfrm>
          <a:off x="762000" y="609600"/>
          <a:ext cx="7391400" cy="531707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 xmlns:p14="http://schemas.microsoft.com/office/powerpoint/2010/main" val="566460510"/>
              </p:ext>
            </p:extLst>
          </p:nvPr>
        </p:nvGraphicFramePr>
        <p:xfrm>
          <a:off x="838200" y="838200"/>
          <a:ext cx="7467600" cy="48736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99198024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 xmlns:p14="http://schemas.microsoft.com/office/powerpoint/2010/main" val="390283636"/>
              </p:ext>
            </p:extLst>
          </p:nvPr>
        </p:nvGraphicFramePr>
        <p:xfrm>
          <a:off x="1981200" y="76200"/>
          <a:ext cx="4800600" cy="340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extLst>
              <p:ext uri="{D42A27DB-BD31-4B8C-83A1-F6EECF244321}">
                <p14:modId xmlns="" xmlns:p14="http://schemas.microsoft.com/office/powerpoint/2010/main" val="2821581400"/>
              </p:ext>
            </p:extLst>
          </p:nvPr>
        </p:nvGraphicFramePr>
        <p:xfrm>
          <a:off x="1828800" y="3277526"/>
          <a:ext cx="5143500" cy="35718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638800" y="914400"/>
            <a:ext cx="2590800" cy="194021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dirty="0"/>
              <a:t>Have</a:t>
            </a:r>
            <a:r>
              <a:rPr lang="en-US" sz="1800" baseline="0" dirty="0"/>
              <a:t> you ever had gum stuck on the bottom of your shoe?</a:t>
            </a:r>
          </a:p>
          <a:p>
            <a:r>
              <a:rPr lang="en-US" sz="1800" baseline="0" dirty="0"/>
              <a:t>Total: 194</a:t>
            </a:r>
          </a:p>
          <a:p>
            <a:r>
              <a:rPr lang="en-US" sz="1800" baseline="0" dirty="0"/>
              <a:t>Yes: 175</a:t>
            </a:r>
          </a:p>
          <a:p>
            <a:r>
              <a:rPr lang="en-US" sz="1800" baseline="0" dirty="0"/>
              <a:t>No: 19</a:t>
            </a:r>
            <a:endParaRPr lang="en-US" sz="1800" dirty="0"/>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457200"/>
            <a:ext cx="7467600" cy="4873752"/>
          </a:xfrm>
        </p:spPr>
        <p:txBody>
          <a:bodyPr/>
          <a:lstStyle/>
          <a:p>
            <a:r>
              <a:rPr lang="en-US" dirty="0">
                <a:latin typeface="Times New Roman" pitchFamily="18" charset="0"/>
                <a:cs typeface="Times New Roman" pitchFamily="18" charset="0"/>
              </a:rPr>
              <a:t>O</a:t>
            </a:r>
            <a:r>
              <a:rPr lang="en-US" dirty="0" smtClean="0">
                <a:latin typeface="Times New Roman" pitchFamily="18" charset="0"/>
                <a:cs typeface="Times New Roman" pitchFamily="18" charset="0"/>
              </a:rPr>
              <a:t>ur estimate, 52% of women would be interested in buying our product.</a:t>
            </a:r>
          </a:p>
          <a:p>
            <a:endParaRPr lang="en-US" dirty="0"/>
          </a:p>
        </p:txBody>
      </p:sp>
      <p:graphicFrame>
        <p:nvGraphicFramePr>
          <p:cNvPr id="6" name="Chart 5"/>
          <p:cNvGraphicFramePr/>
          <p:nvPr>
            <p:extLst>
              <p:ext uri="{D42A27DB-BD31-4B8C-83A1-F6EECF244321}">
                <p14:modId xmlns="" xmlns:p14="http://schemas.microsoft.com/office/powerpoint/2010/main" val="2878343943"/>
              </p:ext>
            </p:extLst>
          </p:nvPr>
        </p:nvGraphicFramePr>
        <p:xfrm>
          <a:off x="1905000" y="2514600"/>
          <a:ext cx="5219700" cy="3505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197"/>
            <a:ext cx="7467600" cy="1143000"/>
          </a:xfrm>
        </p:spPr>
        <p:txBody>
          <a:bodyPr/>
          <a:lstStyle/>
          <a:p>
            <a:r>
              <a:rPr lang="en-US" dirty="0"/>
              <a:t>Design S</a:t>
            </a:r>
            <a:r>
              <a:rPr lang="en-US" dirty="0" smtClean="0"/>
              <a:t>pecifications</a:t>
            </a:r>
            <a:endParaRPr lang="en-US" dirty="0"/>
          </a:p>
        </p:txBody>
      </p:sp>
      <p:sp>
        <p:nvSpPr>
          <p:cNvPr id="3" name="Content Placeholder 2"/>
          <p:cNvSpPr>
            <a:spLocks noGrp="1"/>
          </p:cNvSpPr>
          <p:nvPr>
            <p:ph sz="quarter" idx="1"/>
          </p:nvPr>
        </p:nvSpPr>
        <p:spPr>
          <a:xfrm>
            <a:off x="457200" y="1447800"/>
            <a:ext cx="7467600" cy="4873752"/>
          </a:xfrm>
        </p:spPr>
        <p:txBody>
          <a:bodyPr/>
          <a:lstStyle/>
          <a:p>
            <a:pPr marL="0" indent="0">
              <a:buNone/>
            </a:pPr>
            <a:r>
              <a:rPr lang="en-US" dirty="0" smtClean="0"/>
              <a:t>1</a:t>
            </a:r>
            <a:r>
              <a:rPr lang="en-US" dirty="0"/>
              <a:t>) Performance</a:t>
            </a:r>
          </a:p>
          <a:p>
            <a:pPr marL="0" indent="0">
              <a:buNone/>
            </a:pPr>
            <a:r>
              <a:rPr lang="en-US" dirty="0"/>
              <a:t>2) Customer Needs	</a:t>
            </a:r>
          </a:p>
          <a:p>
            <a:pPr marL="0" indent="0">
              <a:buNone/>
            </a:pPr>
            <a:r>
              <a:rPr lang="en-US" dirty="0"/>
              <a:t>3) Safety and Legal Issues	</a:t>
            </a:r>
          </a:p>
          <a:p>
            <a:pPr marL="0" indent="0">
              <a:buNone/>
            </a:pPr>
            <a:r>
              <a:rPr lang="en-US" dirty="0"/>
              <a:t>4) Materials</a:t>
            </a:r>
          </a:p>
          <a:p>
            <a:pPr marL="0" indent="0">
              <a:buNone/>
            </a:pPr>
            <a:r>
              <a:rPr lang="en-US" dirty="0"/>
              <a:t>5) Global Environment </a:t>
            </a:r>
          </a:p>
          <a:p>
            <a:pPr marL="0" indent="0">
              <a:buNone/>
            </a:pPr>
            <a:r>
              <a:rPr lang="en-US" dirty="0"/>
              <a:t>6) Product Life and Durability</a:t>
            </a:r>
          </a:p>
          <a:p>
            <a:pPr marL="0" indent="0">
              <a:buNone/>
            </a:pPr>
            <a:r>
              <a:rPr lang="en-US" dirty="0"/>
              <a:t>7) Ergonomics</a:t>
            </a:r>
          </a:p>
          <a:p>
            <a:pPr marL="0" indent="0">
              <a:buNone/>
            </a:pPr>
            <a:r>
              <a:rPr lang="en-US" dirty="0"/>
              <a:t>8) Target Cost	</a:t>
            </a:r>
          </a:p>
          <a:p>
            <a:pPr marL="0" indent="0">
              <a:buNone/>
            </a:pPr>
            <a:r>
              <a:rPr lang="en-US" dirty="0"/>
              <a:t>9) Size and Weight</a:t>
            </a:r>
          </a:p>
          <a:p>
            <a:pPr marL="0" indent="0">
              <a:buNone/>
            </a:pPr>
            <a:r>
              <a:rPr lang="en-US" dirty="0"/>
              <a:t>10) Operatory Environment</a:t>
            </a:r>
          </a:p>
          <a:p>
            <a:pPr marL="0" indent="0">
              <a:buNone/>
            </a:pPr>
            <a:r>
              <a:rPr lang="en-US" dirty="0" smtClean="0"/>
              <a:t>11) </a:t>
            </a:r>
            <a:r>
              <a:rPr lang="en-US" dirty="0"/>
              <a:t>Aesthetics</a:t>
            </a:r>
          </a:p>
        </p:txBody>
      </p:sp>
      <p:pic>
        <p:nvPicPr>
          <p:cNvPr id="35842" name="Picture 2" descr="scenic photo"/>
          <p:cNvPicPr>
            <a:picLocks noChangeAspect="1" noChangeArrowheads="1"/>
          </p:cNvPicPr>
          <p:nvPr/>
        </p:nvPicPr>
        <p:blipFill>
          <a:blip r:embed="rId2" cstate="print"/>
          <a:srcRect/>
          <a:stretch>
            <a:fillRect/>
          </a:stretch>
        </p:blipFill>
        <p:spPr bwMode="auto">
          <a:xfrm>
            <a:off x="5486400" y="2286000"/>
            <a:ext cx="3048000" cy="2286000"/>
          </a:xfrm>
          <a:prstGeom prst="rect">
            <a:avLst/>
          </a:prstGeom>
          <a:noFill/>
        </p:spPr>
      </p:pic>
    </p:spTree>
    <p:extLst>
      <p:ext uri="{BB962C8B-B14F-4D97-AF65-F5344CB8AC3E}">
        <p14:creationId xmlns="" xmlns:p14="http://schemas.microsoft.com/office/powerpoint/2010/main" val="146752480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9600" y="1146175"/>
            <a:ext cx="7437270" cy="5711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457200" y="152400"/>
            <a:ext cx="7467600" cy="685800"/>
          </a:xfrm>
        </p:spPr>
        <p:txBody>
          <a:bodyPr/>
          <a:lstStyle/>
          <a:p>
            <a:r>
              <a:rPr lang="en-US" dirty="0" smtClean="0"/>
              <a:t>Brainstorming Possibilities</a:t>
            </a:r>
            <a:endParaRPr lang="en-US" dirty="0"/>
          </a:p>
        </p:txBody>
      </p:sp>
      <p:sp>
        <p:nvSpPr>
          <p:cNvPr id="2" name="TextBox 1"/>
          <p:cNvSpPr txBox="1"/>
          <p:nvPr/>
        </p:nvSpPr>
        <p:spPr>
          <a:xfrm>
            <a:off x="1219200" y="838200"/>
            <a:ext cx="6629400" cy="477054"/>
          </a:xfrm>
          <a:prstGeom prst="rect">
            <a:avLst/>
          </a:prstGeom>
          <a:noFill/>
        </p:spPr>
        <p:txBody>
          <a:bodyPr wrap="square" rtlCol="0">
            <a:spAutoFit/>
          </a:bodyPr>
          <a:lstStyle/>
          <a:p>
            <a:r>
              <a:rPr lang="en-US" sz="2500" dirty="0" smtClean="0"/>
              <a:t>Slits Design Idea </a:t>
            </a:r>
            <a:endParaRPr lang="en-US" sz="2500" dirty="0"/>
          </a:p>
        </p:txBody>
      </p:sp>
    </p:spTree>
    <p:extLst>
      <p:ext uri="{BB962C8B-B14F-4D97-AF65-F5344CB8AC3E}">
        <p14:creationId xmlns="" xmlns:p14="http://schemas.microsoft.com/office/powerpoint/2010/main" val="69647023"/>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Problem Statement </a:t>
            </a:r>
            <a:endParaRPr lang="en-US" dirty="0"/>
          </a:p>
        </p:txBody>
      </p:sp>
      <p:sp>
        <p:nvSpPr>
          <p:cNvPr id="3" name="Content Placeholder 2"/>
          <p:cNvSpPr>
            <a:spLocks noGrp="1"/>
          </p:cNvSpPr>
          <p:nvPr>
            <p:ph sz="quarter" idx="1"/>
          </p:nvPr>
        </p:nvSpPr>
        <p:spPr>
          <a:xfrm>
            <a:off x="457200" y="1524000"/>
            <a:ext cx="7467600" cy="4873625"/>
          </a:xfrm>
        </p:spPr>
        <p:txBody>
          <a:bodyPr>
            <a:normAutofit/>
          </a:bodyPr>
          <a:lstStyle/>
          <a:p>
            <a:pPr marL="0" indent="0" fontAlgn="auto">
              <a:spcAft>
                <a:spcPts val="0"/>
              </a:spcAft>
              <a:buFont typeface="Wingdings"/>
              <a:buNone/>
              <a:defRPr/>
            </a:pPr>
            <a:r>
              <a:rPr lang="en-US" sz="2000" dirty="0" smtClean="0"/>
              <a:t>Women’s shoes that have flat, smooth bottoms do not provide any resistance to sticky gum. In 1871, the gum production escalated with the patent of a gum manufacturing machine; today, over 374 billion sticks of gum are made yearly, and when not disposed of properly, gum becomes a sticky situation. Women in urban areas have agreed that they hate it when there is gum stuck on their shoes as evidenced by the amount of responses to the online search “I hate it when gum is stuck on my shoe.” Although there are many answers on how to effectively remove the gum from your shoes, there are no solutions on how to keep the gum from sticking to the shoe. </a:t>
            </a:r>
          </a:p>
          <a:p>
            <a:pPr marL="0" indent="0" fontAlgn="auto">
              <a:spcAft>
                <a:spcPts val="0"/>
              </a:spcAft>
              <a:buFont typeface="Wingdings"/>
              <a:buNone/>
              <a:defRPr/>
            </a:pPr>
            <a:endParaRPr lang="en-US" dirty="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
          </p:nvPr>
        </p:nvPicPr>
        <p:blipFill>
          <a:blip r:embed="rId2" cstate="print">
            <a:extLst>
              <a:ext uri="{BEBA8EAE-BF5A-486C-A8C5-ECC9F3942E4B}">
                <a14:imgProps xmlns="" xmlns:a14="http://schemas.microsoft.com/office/drawing/2010/main">
                  <a14:imgLayer r:embed="rId3">
                    <a14:imgEffect>
                      <a14:sharpenSoften amount="50000"/>
                    </a14:imgEffect>
                  </a14:imgLayer>
                </a14:imgProps>
              </a:ext>
              <a:ext uri="{28A0092B-C50C-407E-A947-70E740481C1C}">
                <a14:useLocalDpi xmlns="" xmlns:a14="http://schemas.microsoft.com/office/drawing/2010/main" val="0"/>
              </a:ext>
            </a:extLst>
          </a:blip>
          <a:stretch>
            <a:fillRect/>
          </a:stretch>
        </p:blipFill>
        <p:spPr>
          <a:xfrm rot="16200000">
            <a:off x="1652170" y="-51969"/>
            <a:ext cx="5380874" cy="7008813"/>
          </a:xfrm>
        </p:spPr>
      </p:pic>
      <p:sp>
        <p:nvSpPr>
          <p:cNvPr id="2" name="TextBox 1"/>
          <p:cNvSpPr txBox="1"/>
          <p:nvPr/>
        </p:nvSpPr>
        <p:spPr>
          <a:xfrm>
            <a:off x="1219200" y="413266"/>
            <a:ext cx="4495800" cy="477054"/>
          </a:xfrm>
          <a:prstGeom prst="rect">
            <a:avLst/>
          </a:prstGeom>
          <a:noFill/>
        </p:spPr>
        <p:txBody>
          <a:bodyPr wrap="square" rtlCol="0">
            <a:spAutoFit/>
          </a:bodyPr>
          <a:lstStyle/>
          <a:p>
            <a:r>
              <a:rPr lang="en-US" sz="2500" dirty="0" smtClean="0"/>
              <a:t>Sticker Design Idea </a:t>
            </a:r>
            <a:endParaRPr lang="en-US" sz="2500" dirty="0"/>
          </a:p>
        </p:txBody>
      </p:sp>
    </p:spTree>
    <p:extLst>
      <p:ext uri="{BB962C8B-B14F-4D97-AF65-F5344CB8AC3E}">
        <p14:creationId xmlns="" xmlns:p14="http://schemas.microsoft.com/office/powerpoint/2010/main" val="15605001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5384" y="794364"/>
            <a:ext cx="7238832" cy="5559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90600" y="104634"/>
            <a:ext cx="5029200" cy="477054"/>
          </a:xfrm>
          <a:prstGeom prst="rect">
            <a:avLst/>
          </a:prstGeom>
          <a:noFill/>
        </p:spPr>
        <p:txBody>
          <a:bodyPr wrap="square" rtlCol="0">
            <a:spAutoFit/>
          </a:bodyPr>
          <a:lstStyle/>
          <a:p>
            <a:r>
              <a:rPr lang="en-US" sz="2500" dirty="0" smtClean="0"/>
              <a:t>Cover Idea </a:t>
            </a:r>
            <a:endParaRPr lang="en-US" sz="2500" dirty="0"/>
          </a:p>
        </p:txBody>
      </p:sp>
    </p:spTree>
    <p:extLst>
      <p:ext uri="{BB962C8B-B14F-4D97-AF65-F5344CB8AC3E}">
        <p14:creationId xmlns="" xmlns:p14="http://schemas.microsoft.com/office/powerpoint/2010/main" val="2943969205"/>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914400"/>
            <a:ext cx="7437270" cy="5711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15052" y="297976"/>
            <a:ext cx="5105400" cy="477054"/>
          </a:xfrm>
          <a:prstGeom prst="rect">
            <a:avLst/>
          </a:prstGeom>
          <a:noFill/>
        </p:spPr>
        <p:txBody>
          <a:bodyPr wrap="square" rtlCol="0">
            <a:spAutoFit/>
          </a:bodyPr>
          <a:lstStyle/>
          <a:p>
            <a:r>
              <a:rPr lang="en-US" sz="2500" dirty="0" smtClean="0"/>
              <a:t>Hydrophilic Design Idea</a:t>
            </a:r>
            <a:endParaRPr lang="en-US" sz="2500" dirty="0"/>
          </a:p>
        </p:txBody>
      </p:sp>
    </p:spTree>
    <p:extLst>
      <p:ext uri="{BB962C8B-B14F-4D97-AF65-F5344CB8AC3E}">
        <p14:creationId xmlns="" xmlns:p14="http://schemas.microsoft.com/office/powerpoint/2010/main" val="2743032315"/>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752284"/>
            <a:ext cx="7238832" cy="5559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71600" y="304800"/>
            <a:ext cx="3962400" cy="477054"/>
          </a:xfrm>
          <a:prstGeom prst="rect">
            <a:avLst/>
          </a:prstGeom>
          <a:noFill/>
        </p:spPr>
        <p:txBody>
          <a:bodyPr wrap="square" rtlCol="0">
            <a:spAutoFit/>
          </a:bodyPr>
          <a:lstStyle/>
          <a:p>
            <a:r>
              <a:rPr lang="en-US" sz="2500" dirty="0" smtClean="0"/>
              <a:t>Sensor Design Idea</a:t>
            </a:r>
            <a:endParaRPr lang="en-US" sz="2500" dirty="0"/>
          </a:p>
        </p:txBody>
      </p:sp>
    </p:spTree>
    <p:extLst>
      <p:ext uri="{BB962C8B-B14F-4D97-AF65-F5344CB8AC3E}">
        <p14:creationId xmlns="" xmlns:p14="http://schemas.microsoft.com/office/powerpoint/2010/main" val="2523066398"/>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5800" y="762000"/>
            <a:ext cx="7281375" cy="55908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38200" y="304800"/>
            <a:ext cx="3276600" cy="477054"/>
          </a:xfrm>
          <a:prstGeom prst="rect">
            <a:avLst/>
          </a:prstGeom>
          <a:noFill/>
        </p:spPr>
        <p:txBody>
          <a:bodyPr wrap="square" rtlCol="0">
            <a:spAutoFit/>
          </a:bodyPr>
          <a:lstStyle/>
          <a:p>
            <a:r>
              <a:rPr lang="en-US" sz="2500" dirty="0" smtClean="0"/>
              <a:t>Slots Design Idea </a:t>
            </a:r>
            <a:endParaRPr lang="en-US" sz="2500" dirty="0"/>
          </a:p>
        </p:txBody>
      </p:sp>
    </p:spTree>
    <p:extLst>
      <p:ext uri="{BB962C8B-B14F-4D97-AF65-F5344CB8AC3E}">
        <p14:creationId xmlns="" xmlns:p14="http://schemas.microsoft.com/office/powerpoint/2010/main" val="251101167"/>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p:cNvGraphicFramePr>
          <p:nvPr>
            <p:extLst>
              <p:ext uri="{D42A27DB-BD31-4B8C-83A1-F6EECF244321}">
                <p14:modId xmlns="" xmlns:p14="http://schemas.microsoft.com/office/powerpoint/2010/main" val="694332134"/>
              </p:ext>
            </p:extLst>
          </p:nvPr>
        </p:nvGraphicFramePr>
        <p:xfrm>
          <a:off x="83574" y="838200"/>
          <a:ext cx="6194946" cy="5715000"/>
        </p:xfrm>
        <a:graphic>
          <a:graphicData uri="http://schemas.openxmlformats.org/drawingml/2006/table">
            <a:tbl>
              <a:tblPr firstRow="1" firstCol="1" bandRow="1">
                <a:tableStyleId>{5C22544A-7EE6-4342-B048-85BDC9FD1C3A}</a:tableStyleId>
              </a:tblPr>
              <a:tblGrid>
                <a:gridCol w="2704280"/>
                <a:gridCol w="903787"/>
                <a:gridCol w="923018"/>
                <a:gridCol w="819785"/>
                <a:gridCol w="844076"/>
              </a:tblGrid>
              <a:tr h="337907">
                <a:tc>
                  <a:txBody>
                    <a:bodyPr/>
                    <a:lstStyle/>
                    <a:p>
                      <a:pPr marL="0" marR="0">
                        <a:lnSpc>
                          <a:spcPct val="115000"/>
                        </a:lnSpc>
                        <a:spcBef>
                          <a:spcPts val="0"/>
                        </a:spcBef>
                        <a:spcAft>
                          <a:spcPts val="0"/>
                        </a:spcAft>
                      </a:pPr>
                      <a:r>
                        <a:rPr lang="en-US" sz="1200" dirty="0">
                          <a:effectLst/>
                        </a:rPr>
                        <a:t> </a:t>
                      </a:r>
                      <a:endParaRPr lang="en-US" sz="1200" dirty="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4769" marR="64769" marT="0" marB="0"/>
                </a:tc>
                <a:tc gridSpan="3">
                  <a:txBody>
                    <a:bodyPr/>
                    <a:lstStyle/>
                    <a:p>
                      <a:pPr marL="0" marR="0">
                        <a:lnSpc>
                          <a:spcPct val="115000"/>
                        </a:lnSpc>
                        <a:spcBef>
                          <a:spcPts val="0"/>
                        </a:spcBef>
                        <a:spcAft>
                          <a:spcPts val="0"/>
                        </a:spcAft>
                      </a:pPr>
                      <a:r>
                        <a:rPr lang="en-US" sz="1200" dirty="0">
                          <a:effectLst/>
                        </a:rPr>
                        <a:t>Problem Statement Ideas</a:t>
                      </a:r>
                      <a:endParaRPr lang="en-US" sz="1200" dirty="0">
                        <a:effectLst/>
                        <a:latin typeface="Calibri"/>
                        <a:ea typeface="Calibri"/>
                        <a:cs typeface="Times New Roman"/>
                      </a:endParaRPr>
                    </a:p>
                  </a:txBody>
                  <a:tcPr marL="64769" marR="64769" marT="0" marB="0"/>
                </a:tc>
                <a:tc hMerge="1">
                  <a:txBody>
                    <a:bodyPr/>
                    <a:lstStyle/>
                    <a:p>
                      <a:endParaRPr lang="en-US"/>
                    </a:p>
                  </a:txBody>
                  <a:tcPr/>
                </a:tc>
                <a:tc hMerge="1">
                  <a:txBody>
                    <a:bodyPr/>
                    <a:lstStyle/>
                    <a:p>
                      <a:endParaRPr lang="en-US"/>
                    </a:p>
                  </a:txBody>
                  <a:tcPr/>
                </a:tc>
              </a:tr>
              <a:tr h="216674">
                <a:tc>
                  <a:txBody>
                    <a:bodyPr/>
                    <a:lstStyle/>
                    <a:p>
                      <a:pPr marL="0" marR="0">
                        <a:lnSpc>
                          <a:spcPct val="115000"/>
                        </a:lnSpc>
                        <a:spcBef>
                          <a:spcPts val="0"/>
                        </a:spcBef>
                        <a:spcAft>
                          <a:spcPts val="0"/>
                        </a:spcAft>
                      </a:pPr>
                      <a:r>
                        <a:rPr lang="en-US" sz="1200">
                          <a:effectLst/>
                        </a:rPr>
                        <a:t>Criteria</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Weight</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Idea 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Idea 5</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dirty="0">
                          <a:effectLst/>
                        </a:rPr>
                        <a:t>Idea 9</a:t>
                      </a:r>
                      <a:endParaRPr lang="en-US" sz="1200" dirty="0">
                        <a:effectLst/>
                        <a:latin typeface="Calibri"/>
                        <a:ea typeface="Calibri"/>
                        <a:cs typeface="Times New Roman"/>
                      </a:endParaRPr>
                    </a:p>
                  </a:txBody>
                  <a:tcPr marL="64769" marR="64769" marT="0" marB="0"/>
                </a:tc>
              </a:tr>
              <a:tr h="650022">
                <a:tc>
                  <a:txBody>
                    <a:bodyPr/>
                    <a:lstStyle/>
                    <a:p>
                      <a:pPr marL="0" marR="0">
                        <a:lnSpc>
                          <a:spcPct val="115000"/>
                        </a:lnSpc>
                        <a:spcBef>
                          <a:spcPts val="0"/>
                        </a:spcBef>
                        <a:spcAft>
                          <a:spcPts val="0"/>
                        </a:spcAft>
                      </a:pPr>
                      <a:r>
                        <a:rPr lang="en-US" sz="1200">
                          <a:effectLst/>
                        </a:rPr>
                        <a:t>Product will be able to prevent gum from sticking to the shoe.</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p>
                    <a:p>
                      <a:pPr marL="0" marR="0">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5</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r>
              <a:tr h="650022">
                <a:tc>
                  <a:txBody>
                    <a:bodyPr/>
                    <a:lstStyle/>
                    <a:p>
                      <a:pPr marL="0" marR="0">
                        <a:lnSpc>
                          <a:spcPct val="115000"/>
                        </a:lnSpc>
                        <a:spcBef>
                          <a:spcPts val="0"/>
                        </a:spcBef>
                        <a:spcAft>
                          <a:spcPts val="0"/>
                        </a:spcAft>
                      </a:pPr>
                      <a:r>
                        <a:rPr lang="en-US" sz="1200" dirty="0">
                          <a:effectLst/>
                        </a:rPr>
                        <a:t>The product can be accomplished in the given time.</a:t>
                      </a:r>
                      <a:endParaRPr lang="en-US" sz="1200" dirty="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r>
              <a:tr h="650022">
                <a:tc>
                  <a:txBody>
                    <a:bodyPr/>
                    <a:lstStyle/>
                    <a:p>
                      <a:pPr marL="0" marR="0">
                        <a:lnSpc>
                          <a:spcPct val="115000"/>
                        </a:lnSpc>
                        <a:spcBef>
                          <a:spcPts val="0"/>
                        </a:spcBef>
                        <a:spcAft>
                          <a:spcPts val="0"/>
                        </a:spcAft>
                      </a:pPr>
                      <a:r>
                        <a:rPr lang="en-US" sz="1200" dirty="0">
                          <a:effectLst/>
                        </a:rPr>
                        <a:t>The product can be made with the available resources.</a:t>
                      </a:r>
                      <a:endParaRPr lang="en-US" sz="1200" dirty="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r>
              <a:tr h="433348">
                <a:tc>
                  <a:txBody>
                    <a:bodyPr/>
                    <a:lstStyle/>
                    <a:p>
                      <a:pPr marL="0" marR="0">
                        <a:lnSpc>
                          <a:spcPct val="115000"/>
                        </a:lnSpc>
                        <a:spcBef>
                          <a:spcPts val="0"/>
                        </a:spcBef>
                        <a:spcAft>
                          <a:spcPts val="0"/>
                        </a:spcAft>
                      </a:pPr>
                      <a:r>
                        <a:rPr lang="en-US" sz="1200">
                          <a:effectLst/>
                        </a:rPr>
                        <a:t>The product is marketable.</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5</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r>
              <a:tr h="230595">
                <a:tc>
                  <a:txBody>
                    <a:bodyPr/>
                    <a:lstStyle/>
                    <a:p>
                      <a:pPr marL="0" marR="0">
                        <a:lnSpc>
                          <a:spcPct val="115000"/>
                        </a:lnSpc>
                        <a:spcBef>
                          <a:spcPts val="0"/>
                        </a:spcBef>
                        <a:spcAft>
                          <a:spcPts val="0"/>
                        </a:spcAft>
                      </a:pPr>
                      <a:r>
                        <a:rPr lang="en-US" sz="1200">
                          <a:effectLst/>
                        </a:rPr>
                        <a:t>Product is affordable.</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r>
              <a:tr h="433348">
                <a:tc>
                  <a:txBody>
                    <a:bodyPr/>
                    <a:lstStyle/>
                    <a:p>
                      <a:pPr marL="0" marR="0">
                        <a:lnSpc>
                          <a:spcPct val="115000"/>
                        </a:lnSpc>
                        <a:spcBef>
                          <a:spcPts val="0"/>
                        </a:spcBef>
                        <a:spcAft>
                          <a:spcPts val="0"/>
                        </a:spcAft>
                      </a:pPr>
                      <a:r>
                        <a:rPr lang="en-US" sz="1200">
                          <a:effectLst/>
                        </a:rPr>
                        <a:t>Materials used are durable.</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r>
              <a:tr h="433348">
                <a:tc>
                  <a:txBody>
                    <a:bodyPr/>
                    <a:lstStyle/>
                    <a:p>
                      <a:pPr marL="0" marR="0">
                        <a:lnSpc>
                          <a:spcPct val="115000"/>
                        </a:lnSpc>
                        <a:spcBef>
                          <a:spcPts val="0"/>
                        </a:spcBef>
                        <a:spcAft>
                          <a:spcPts val="0"/>
                        </a:spcAft>
                      </a:pPr>
                      <a:r>
                        <a:rPr lang="en-US" sz="1200">
                          <a:effectLst/>
                        </a:rPr>
                        <a:t>Product has appealing appearance. </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r>
              <a:tr h="230595">
                <a:tc>
                  <a:txBody>
                    <a:bodyPr/>
                    <a:lstStyle/>
                    <a:p>
                      <a:pPr marL="0" marR="0">
                        <a:lnSpc>
                          <a:spcPct val="115000"/>
                        </a:lnSpc>
                        <a:spcBef>
                          <a:spcPts val="0"/>
                        </a:spcBef>
                        <a:spcAft>
                          <a:spcPts val="0"/>
                        </a:spcAft>
                      </a:pPr>
                      <a:r>
                        <a:rPr lang="en-US" sz="1200">
                          <a:effectLst/>
                        </a:rPr>
                        <a:t>Product is slip resistant.</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5</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r>
              <a:tr h="337907">
                <a:tc>
                  <a:txBody>
                    <a:bodyPr/>
                    <a:lstStyle/>
                    <a:p>
                      <a:pPr marL="0" marR="0">
                        <a:lnSpc>
                          <a:spcPct val="115000"/>
                        </a:lnSpc>
                        <a:spcBef>
                          <a:spcPts val="0"/>
                        </a:spcBef>
                        <a:spcAft>
                          <a:spcPts val="0"/>
                        </a:spcAft>
                      </a:pPr>
                      <a:r>
                        <a:rPr lang="en-US" sz="1200">
                          <a:effectLst/>
                        </a:rPr>
                        <a:t>Product is water resistant.</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3</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5</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r>
              <a:tr h="230595">
                <a:tc>
                  <a:txBody>
                    <a:bodyPr/>
                    <a:lstStyle/>
                    <a:p>
                      <a:pPr marL="0" marR="0">
                        <a:lnSpc>
                          <a:spcPct val="115000"/>
                        </a:lnSpc>
                        <a:spcBef>
                          <a:spcPts val="0"/>
                        </a:spcBef>
                        <a:spcAft>
                          <a:spcPts val="0"/>
                        </a:spcAft>
                      </a:pPr>
                      <a:r>
                        <a:rPr lang="en-US" sz="1200">
                          <a:effectLst/>
                        </a:rPr>
                        <a:t>Product is testable. </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5</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r>
              <a:tr h="230595">
                <a:tc>
                  <a:txBody>
                    <a:bodyPr/>
                    <a:lstStyle/>
                    <a:p>
                      <a:pPr marL="0" marR="0">
                        <a:lnSpc>
                          <a:spcPct val="115000"/>
                        </a:lnSpc>
                        <a:spcBef>
                          <a:spcPts val="0"/>
                        </a:spcBef>
                        <a:spcAft>
                          <a:spcPts val="0"/>
                        </a:spcAft>
                      </a:pPr>
                      <a:r>
                        <a:rPr lang="en-US" sz="1200">
                          <a:effectLst/>
                        </a:rPr>
                        <a:t>Adjustable to shoe size. </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r>
              <a:tr h="433348">
                <a:tc>
                  <a:txBody>
                    <a:bodyPr/>
                    <a:lstStyle/>
                    <a:p>
                      <a:pPr marL="0" marR="0">
                        <a:lnSpc>
                          <a:spcPct val="115000"/>
                        </a:lnSpc>
                        <a:spcBef>
                          <a:spcPts val="0"/>
                        </a:spcBef>
                        <a:spcAft>
                          <a:spcPts val="0"/>
                        </a:spcAft>
                      </a:pPr>
                      <a:r>
                        <a:rPr lang="en-US" sz="1200">
                          <a:effectLst/>
                        </a:rPr>
                        <a:t>Adjustable to shape of the sole.</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4</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2</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1</a:t>
                      </a:r>
                      <a:endParaRPr lang="en-US" sz="1200">
                        <a:effectLst/>
                        <a:latin typeface="Calibri"/>
                        <a:ea typeface="Calibri"/>
                        <a:cs typeface="Times New Roman"/>
                      </a:endParaRPr>
                    </a:p>
                  </a:txBody>
                  <a:tcPr marL="64769" marR="64769" marT="0" marB="0"/>
                </a:tc>
              </a:tr>
              <a:tr h="216674">
                <a:tc>
                  <a:txBody>
                    <a:bodyPr/>
                    <a:lstStyle/>
                    <a:p>
                      <a:pPr marL="0" marR="0">
                        <a:lnSpc>
                          <a:spcPct val="115000"/>
                        </a:lnSpc>
                        <a:spcBef>
                          <a:spcPts val="0"/>
                        </a:spcBef>
                        <a:spcAft>
                          <a:spcPts val="0"/>
                        </a:spcAft>
                      </a:pPr>
                      <a:r>
                        <a:rPr lang="en-US" sz="1200" dirty="0">
                          <a:effectLst/>
                        </a:rPr>
                        <a:t>Total Score</a:t>
                      </a:r>
                      <a:endParaRPr lang="en-US" sz="1200" dirty="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 </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a:effectLst/>
                        </a:rPr>
                        <a:t>96</a:t>
                      </a:r>
                      <a:endParaRPr lang="en-US" sz="120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dirty="0">
                          <a:effectLst/>
                        </a:rPr>
                        <a:t>74</a:t>
                      </a:r>
                      <a:endParaRPr lang="en-US" sz="1200" dirty="0">
                        <a:effectLst/>
                        <a:latin typeface="Calibri"/>
                        <a:ea typeface="Calibri"/>
                        <a:cs typeface="Times New Roman"/>
                      </a:endParaRPr>
                    </a:p>
                  </a:txBody>
                  <a:tcPr marL="64769" marR="64769" marT="0" marB="0"/>
                </a:tc>
                <a:tc>
                  <a:txBody>
                    <a:bodyPr/>
                    <a:lstStyle/>
                    <a:p>
                      <a:pPr marL="0" marR="0">
                        <a:lnSpc>
                          <a:spcPct val="115000"/>
                        </a:lnSpc>
                        <a:spcBef>
                          <a:spcPts val="0"/>
                        </a:spcBef>
                        <a:spcAft>
                          <a:spcPts val="0"/>
                        </a:spcAft>
                      </a:pPr>
                      <a:r>
                        <a:rPr lang="en-US" sz="1200" dirty="0">
                          <a:effectLst/>
                        </a:rPr>
                        <a:t>72</a:t>
                      </a:r>
                      <a:endParaRPr lang="en-US" sz="1200" dirty="0">
                        <a:effectLst/>
                        <a:latin typeface="Calibri"/>
                        <a:ea typeface="Calibri"/>
                        <a:cs typeface="Times New Roman"/>
                      </a:endParaRPr>
                    </a:p>
                  </a:txBody>
                  <a:tcPr marL="64769" marR="64769" marT="0" marB="0"/>
                </a:tc>
              </a:tr>
            </a:tbl>
          </a:graphicData>
        </a:graphic>
      </p:graphicFrame>
      <p:sp>
        <p:nvSpPr>
          <p:cNvPr id="5" name="Rectangle 1"/>
          <p:cNvSpPr>
            <a:spLocks noChangeArrowheads="1"/>
          </p:cNvSpPr>
          <p:nvPr/>
        </p:nvSpPr>
        <p:spPr bwMode="auto">
          <a:xfrm>
            <a:off x="6271146" y="1558501"/>
            <a:ext cx="2895600" cy="36933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Idea 2- Cover Idea (Rubber sole that stretches around the shoe) </a:t>
            </a:r>
            <a:endParaRPr kumimoji="0" lang="en-US"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Idea 5-  PVC Glove Idea (glove material on bottom of the shoe that resists gum) </a:t>
            </a:r>
            <a:endParaRPr kumimoji="0" lang="en-US"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dirty="0" smtClean="0">
                <a:latin typeface="Calibri" pitchFamily="34" charset="0"/>
                <a:ea typeface="Calibri" pitchFamily="34" charset="0"/>
                <a:cs typeface="Times New Roman" pitchFamily="18" charset="0"/>
              </a:rPr>
              <a:t>Idea 9- Resistant Material Idea and Sticker Idea Combined (one layer of gum resistant material on bottom of shoe)  </a:t>
            </a:r>
            <a:endPar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p:txBody>
      </p:sp>
      <p:sp>
        <p:nvSpPr>
          <p:cNvPr id="6" name="Title 1"/>
          <p:cNvSpPr>
            <a:spLocks noGrp="1"/>
          </p:cNvSpPr>
          <p:nvPr>
            <p:ph type="title"/>
          </p:nvPr>
        </p:nvSpPr>
        <p:spPr>
          <a:xfrm>
            <a:off x="457200" y="152400"/>
            <a:ext cx="7467600" cy="487362"/>
          </a:xfrm>
        </p:spPr>
        <p:txBody>
          <a:bodyPr>
            <a:normAutofit fontScale="90000"/>
          </a:bodyPr>
          <a:lstStyle/>
          <a:p>
            <a:r>
              <a:rPr lang="en-US" dirty="0" smtClean="0"/>
              <a:t>Decision Matrix</a:t>
            </a:r>
            <a:endParaRPr lang="en-US" dirty="0"/>
          </a:p>
        </p:txBody>
      </p:sp>
    </p:spTree>
    <p:extLst>
      <p:ext uri="{BB962C8B-B14F-4D97-AF65-F5344CB8AC3E}">
        <p14:creationId xmlns="" xmlns:p14="http://schemas.microsoft.com/office/powerpoint/2010/main" val="600844187"/>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Hand-Drawn Sketch of Idea </a:t>
            </a:r>
            <a:endParaRPr lang="en-US" dirty="0"/>
          </a:p>
        </p:txBody>
      </p:sp>
      <p:pic>
        <p:nvPicPr>
          <p:cNvPr id="6" name="Content Placeholder 3" descr="C:\Users\Avani\AppData\Local\Microsoft\Windows\Temporary Internet Files\Content.IE5\FWBKCKU6\image.jpeg"/>
          <p:cNvPicPr>
            <a:picLocks noGrp="1"/>
          </p:cNvPicPr>
          <p:nvPr>
            <p:ph sz="quarter" idx="1"/>
          </p:nvPr>
        </p:nvPicPr>
        <p:blipFill rotWithShape="1">
          <a:blip r:embed="rId2" cstate="print"/>
          <a:srcRect l="6109" b="4138"/>
          <a:stretch/>
        </p:blipFill>
        <p:spPr bwMode="auto">
          <a:xfrm>
            <a:off x="1295400" y="1600200"/>
            <a:ext cx="6295452" cy="4879228"/>
          </a:xfrm>
          <a:prstGeom prst="rect">
            <a:avLst/>
          </a:prstGeom>
          <a:noFill/>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5929431"/>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67600" cy="838200"/>
          </a:xfrm>
        </p:spPr>
        <p:txBody>
          <a:bodyPr/>
          <a:lstStyle/>
          <a:p>
            <a:r>
              <a:rPr lang="en-US" dirty="0" smtClean="0"/>
              <a:t>CAD Drawings</a:t>
            </a:r>
            <a:endParaRPr lang="en-US" dirty="0"/>
          </a:p>
        </p:txBody>
      </p:sp>
      <p:sp>
        <p:nvSpPr>
          <p:cNvPr id="3" name="Content Placeholder 2"/>
          <p:cNvSpPr>
            <a:spLocks noGrp="1"/>
          </p:cNvSpPr>
          <p:nvPr>
            <p:ph sz="quarter" idx="1"/>
          </p:nvPr>
        </p:nvSpPr>
        <p:spPr>
          <a:xfrm>
            <a:off x="457200" y="1066800"/>
            <a:ext cx="7467600" cy="762000"/>
          </a:xfrm>
        </p:spPr>
        <p:txBody>
          <a:bodyPr/>
          <a:lstStyle/>
          <a:p>
            <a:pPr marL="0" indent="0">
              <a:buNone/>
            </a:pPr>
            <a:r>
              <a:rPr lang="en-US" dirty="0" smtClean="0"/>
              <a:t>Drawing #1</a:t>
            </a:r>
            <a:endParaRPr lang="en-US" dirty="0"/>
          </a:p>
        </p:txBody>
      </p:sp>
      <p:pic>
        <p:nvPicPr>
          <p:cNvPr id="4" name="Picture 3"/>
          <p:cNvPicPr/>
          <p:nvPr/>
        </p:nvPicPr>
        <p:blipFill rotWithShape="1">
          <a:blip r:embed="rId2" cstate="print"/>
          <a:srcRect l="29648" t="21142" r="6731" b="12897"/>
          <a:stretch/>
        </p:blipFill>
        <p:spPr bwMode="auto">
          <a:xfrm>
            <a:off x="1752600" y="1752600"/>
            <a:ext cx="5624512" cy="4381500"/>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1187145333"/>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
          </p:nvPr>
        </p:nvSpPr>
        <p:spPr>
          <a:xfrm>
            <a:off x="381000" y="304800"/>
            <a:ext cx="7467600" cy="762000"/>
          </a:xfrm>
        </p:spPr>
        <p:txBody>
          <a:bodyPr/>
          <a:lstStyle/>
          <a:p>
            <a:pPr marL="0" indent="0">
              <a:buNone/>
            </a:pPr>
            <a:r>
              <a:rPr lang="en-US" dirty="0" smtClean="0"/>
              <a:t>Drawing #2</a:t>
            </a:r>
            <a:endParaRPr lang="en-US" dirty="0"/>
          </a:p>
        </p:txBody>
      </p:sp>
      <p:pic>
        <p:nvPicPr>
          <p:cNvPr id="3" name="Picture 2"/>
          <p:cNvPicPr/>
          <p:nvPr/>
        </p:nvPicPr>
        <p:blipFill rotWithShape="1">
          <a:blip r:embed="rId2" cstate="print"/>
          <a:srcRect l="33814" t="23718" r="16025" b="24145"/>
          <a:stretch/>
        </p:blipFill>
        <p:spPr bwMode="auto">
          <a:xfrm>
            <a:off x="1066800" y="1143000"/>
            <a:ext cx="6524625" cy="4664075"/>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2284840029"/>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quarter" idx="1"/>
          </p:nvPr>
        </p:nvSpPr>
        <p:spPr>
          <a:xfrm>
            <a:off x="457200" y="304800"/>
            <a:ext cx="7467600" cy="762000"/>
          </a:xfrm>
        </p:spPr>
        <p:txBody>
          <a:bodyPr/>
          <a:lstStyle/>
          <a:p>
            <a:pPr marL="0" indent="0">
              <a:buNone/>
            </a:pPr>
            <a:r>
              <a:rPr lang="en-US" dirty="0" smtClean="0"/>
              <a:t>Drawing #3</a:t>
            </a:r>
            <a:endParaRPr lang="en-US" dirty="0"/>
          </a:p>
        </p:txBody>
      </p:sp>
      <p:pic>
        <p:nvPicPr>
          <p:cNvPr id="3" name="Picture 2"/>
          <p:cNvPicPr/>
          <p:nvPr/>
        </p:nvPicPr>
        <p:blipFill rotWithShape="1">
          <a:blip r:embed="rId2" cstate="print"/>
          <a:srcRect l="33814" t="23718" r="13621" b="21154"/>
          <a:stretch/>
        </p:blipFill>
        <p:spPr bwMode="auto">
          <a:xfrm>
            <a:off x="1219200" y="1066800"/>
            <a:ext cx="6453187" cy="4974590"/>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105068968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Statement of Purpose</a:t>
            </a:r>
            <a:endParaRPr lang="en-US" dirty="0"/>
          </a:p>
        </p:txBody>
      </p:sp>
      <p:sp>
        <p:nvSpPr>
          <p:cNvPr id="15362" name="Content Placeholder 2"/>
          <p:cNvSpPr>
            <a:spLocks noGrp="1"/>
          </p:cNvSpPr>
          <p:nvPr>
            <p:ph sz="quarter" idx="1"/>
          </p:nvPr>
        </p:nvSpPr>
        <p:spPr>
          <a:xfrm>
            <a:off x="457200" y="1600200"/>
            <a:ext cx="7467600" cy="4873625"/>
          </a:xfrm>
        </p:spPr>
        <p:txBody>
          <a:bodyPr/>
          <a:lstStyle/>
          <a:p>
            <a:pPr marL="0" indent="0">
              <a:buFont typeface="Wingdings" pitchFamily="2" charset="2"/>
              <a:buNone/>
            </a:pPr>
            <a:r>
              <a:rPr lang="en-US" dirty="0" smtClean="0"/>
              <a:t>Provide flat women’s shoes with a material that protects the bottom of the shoe from gum sticking to them. </a:t>
            </a:r>
          </a:p>
        </p:txBody>
      </p:sp>
      <p:pic>
        <p:nvPicPr>
          <p:cNvPr id="26626" name="Picture 2" descr="http://images.fanpop.com/images/image_uploads/Ballet-Flats-women-27s-shoes-44748_332_300.jpg"/>
          <p:cNvPicPr>
            <a:picLocks noChangeAspect="1" noChangeArrowheads="1"/>
          </p:cNvPicPr>
          <p:nvPr/>
        </p:nvPicPr>
        <p:blipFill>
          <a:blip r:embed="rId2" cstate="print"/>
          <a:srcRect/>
          <a:stretch>
            <a:fillRect/>
          </a:stretch>
        </p:blipFill>
        <p:spPr bwMode="auto">
          <a:xfrm>
            <a:off x="2743200" y="2971800"/>
            <a:ext cx="3162300" cy="2857500"/>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67600" cy="1143000"/>
          </a:xfrm>
        </p:spPr>
        <p:txBody>
          <a:bodyPr/>
          <a:lstStyle/>
          <a:p>
            <a:r>
              <a:rPr lang="en-US" dirty="0" smtClean="0"/>
              <a:t>Bill of Materials </a:t>
            </a:r>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3731918988"/>
              </p:ext>
            </p:extLst>
          </p:nvPr>
        </p:nvGraphicFramePr>
        <p:xfrm>
          <a:off x="381000" y="914400"/>
          <a:ext cx="8305801" cy="5410203"/>
        </p:xfrm>
        <a:graphic>
          <a:graphicData uri="http://schemas.openxmlformats.org/drawingml/2006/table">
            <a:tbl>
              <a:tblPr firstRow="1" firstCol="1" bandRow="1">
                <a:tableStyleId>{5C22544A-7EE6-4342-B048-85BDC9FD1C3A}</a:tableStyleId>
              </a:tblPr>
              <a:tblGrid>
                <a:gridCol w="1384301"/>
                <a:gridCol w="3726962"/>
                <a:gridCol w="1064846"/>
                <a:gridCol w="1064846"/>
                <a:gridCol w="1064846"/>
              </a:tblGrid>
              <a:tr h="338138">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Material</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Description</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Unit Price</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Quantity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Total Price </a:t>
                      </a:r>
                      <a:endParaRPr lang="en-US" sz="1800" dirty="0">
                        <a:effectLst/>
                        <a:latin typeface="Calibri" pitchFamily="34" charset="0"/>
                        <a:ea typeface="Calibri"/>
                        <a:cs typeface="Calibri" pitchFamily="34" charset="0"/>
                      </a:endParaRPr>
                    </a:p>
                  </a:txBody>
                  <a:tcPr marL="40749" marR="40749" marT="0" marB="0"/>
                </a:tc>
              </a:tr>
              <a:tr h="338138">
                <a:tc>
                  <a:txBody>
                    <a:bodyPr/>
                    <a:lstStyle/>
                    <a:p>
                      <a:pPr marL="0" marR="0">
                        <a:lnSpc>
                          <a:spcPct val="115000"/>
                        </a:lnSpc>
                        <a:spcBef>
                          <a:spcPts val="0"/>
                        </a:spcBef>
                        <a:spcAft>
                          <a:spcPts val="0"/>
                        </a:spcAft>
                      </a:pPr>
                      <a:r>
                        <a:rPr lang="en-US" sz="1800" dirty="0" err="1">
                          <a:effectLst/>
                          <a:latin typeface="Calibri" pitchFamily="34" charset="0"/>
                          <a:cs typeface="Calibri" pitchFamily="34" charset="0"/>
                        </a:rPr>
                        <a:t>Plasti</a:t>
                      </a:r>
                      <a:r>
                        <a:rPr lang="en-US" sz="1800" dirty="0">
                          <a:effectLst/>
                          <a:latin typeface="Calibri" pitchFamily="34" charset="0"/>
                          <a:cs typeface="Calibri" pitchFamily="34" charset="0"/>
                        </a:rPr>
                        <a:t> Dip</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Material composition of our product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6.88</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4</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27.52</a:t>
                      </a:r>
                      <a:endParaRPr lang="en-US" sz="1800">
                        <a:effectLst/>
                        <a:latin typeface="Calibri" pitchFamily="34" charset="0"/>
                        <a:ea typeface="Calibri"/>
                        <a:cs typeface="Calibri" pitchFamily="34" charset="0"/>
                      </a:endParaRPr>
                    </a:p>
                  </a:txBody>
                  <a:tcPr marL="40749" marR="40749" marT="0" marB="0"/>
                </a:tc>
              </a:tr>
              <a:tr h="1690688">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Aluminum Foil (roll=25 square feet)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Used to mold product. Allows the </a:t>
                      </a:r>
                      <a:r>
                        <a:rPr lang="en-US" sz="1800" dirty="0" err="1">
                          <a:effectLst/>
                          <a:latin typeface="Calibri" pitchFamily="34" charset="0"/>
                          <a:cs typeface="Calibri" pitchFamily="34" charset="0"/>
                        </a:rPr>
                        <a:t>plasti</a:t>
                      </a:r>
                      <a:r>
                        <a:rPr lang="en-US" sz="1800" dirty="0">
                          <a:effectLst/>
                          <a:latin typeface="Calibri" pitchFamily="34" charset="0"/>
                          <a:cs typeface="Calibri" pitchFamily="34" charset="0"/>
                        </a:rPr>
                        <a:t> dip to be easily removed and keep shape. Also allows product to take shape without the shoe getting ruined.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0.99</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2</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1.98</a:t>
                      </a:r>
                      <a:endParaRPr lang="en-US" sz="1800">
                        <a:effectLst/>
                        <a:latin typeface="Calibri" pitchFamily="34" charset="0"/>
                        <a:ea typeface="Calibri"/>
                        <a:cs typeface="Calibri" pitchFamily="34" charset="0"/>
                      </a:endParaRPr>
                    </a:p>
                  </a:txBody>
                  <a:tcPr marL="40749" marR="40749" marT="0" marB="0"/>
                </a:tc>
              </a:tr>
              <a:tr h="338138">
                <a:tc>
                  <a:txBody>
                    <a:bodyPr/>
                    <a:lstStyle/>
                    <a:p>
                      <a:pPr marL="0" marR="0">
                        <a:lnSpc>
                          <a:spcPct val="115000"/>
                        </a:lnSpc>
                        <a:spcBef>
                          <a:spcPts val="0"/>
                        </a:spcBef>
                        <a:spcAft>
                          <a:spcPts val="0"/>
                        </a:spcAft>
                      </a:pPr>
                      <a:r>
                        <a:rPr lang="en-US" sz="1800">
                          <a:effectLst/>
                          <a:latin typeface="Calibri" pitchFamily="34" charset="0"/>
                          <a:cs typeface="Calibri" pitchFamily="34" charset="0"/>
                        </a:rPr>
                        <a:t>Paint Brush</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Used to paint on </a:t>
                      </a:r>
                      <a:r>
                        <a:rPr lang="en-US" sz="1800" dirty="0" err="1">
                          <a:effectLst/>
                          <a:latin typeface="Calibri" pitchFamily="34" charset="0"/>
                          <a:cs typeface="Calibri" pitchFamily="34" charset="0"/>
                        </a:rPr>
                        <a:t>plasti</a:t>
                      </a:r>
                      <a:r>
                        <a:rPr lang="en-US" sz="1800" dirty="0">
                          <a:effectLst/>
                          <a:latin typeface="Calibri" pitchFamily="34" charset="0"/>
                          <a:cs typeface="Calibri" pitchFamily="34" charset="0"/>
                        </a:rPr>
                        <a:t> dip</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FREE</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1</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smtClean="0">
                          <a:effectLst/>
                          <a:latin typeface="Calibri" pitchFamily="34" charset="0"/>
                          <a:ea typeface="+mn-ea"/>
                          <a:cs typeface="Calibri" pitchFamily="34" charset="0"/>
                        </a:rPr>
                        <a:t>FREE</a:t>
                      </a:r>
                      <a:endParaRPr lang="en-US" sz="1800" dirty="0">
                        <a:effectLst/>
                        <a:latin typeface="Calibri" pitchFamily="34" charset="0"/>
                        <a:ea typeface="Calibri"/>
                        <a:cs typeface="Calibri" pitchFamily="34" charset="0"/>
                      </a:endParaRPr>
                    </a:p>
                  </a:txBody>
                  <a:tcPr marL="40749" marR="40749" marT="0" marB="0"/>
                </a:tc>
              </a:tr>
              <a:tr h="676275">
                <a:tc>
                  <a:txBody>
                    <a:bodyPr/>
                    <a:lstStyle/>
                    <a:p>
                      <a:pPr marL="0" marR="0">
                        <a:lnSpc>
                          <a:spcPct val="115000"/>
                        </a:lnSpc>
                        <a:spcBef>
                          <a:spcPts val="0"/>
                        </a:spcBef>
                        <a:spcAft>
                          <a:spcPts val="0"/>
                        </a:spcAft>
                      </a:pPr>
                      <a:r>
                        <a:rPr lang="en-US" sz="1800">
                          <a:effectLst/>
                          <a:latin typeface="Calibri" pitchFamily="34" charset="0"/>
                          <a:cs typeface="Calibri" pitchFamily="34" charset="0"/>
                        </a:rPr>
                        <a:t>Clamps</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Used to hold shoe on a flat surface when painting </a:t>
                      </a:r>
                      <a:r>
                        <a:rPr lang="en-US" sz="1800" dirty="0" err="1">
                          <a:effectLst/>
                          <a:latin typeface="Calibri" pitchFamily="34" charset="0"/>
                          <a:cs typeface="Calibri" pitchFamily="34" charset="0"/>
                        </a:rPr>
                        <a:t>plasti</a:t>
                      </a:r>
                      <a:r>
                        <a:rPr lang="en-US" sz="1800" dirty="0">
                          <a:effectLst/>
                          <a:latin typeface="Calibri" pitchFamily="34" charset="0"/>
                          <a:cs typeface="Calibri" pitchFamily="34" charset="0"/>
                        </a:rPr>
                        <a:t> dip on it.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FREE</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4</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smtClean="0">
                          <a:effectLst/>
                          <a:latin typeface="Calibri" pitchFamily="34" charset="0"/>
                          <a:ea typeface="+mn-ea"/>
                          <a:cs typeface="Calibri" pitchFamily="34" charset="0"/>
                        </a:rPr>
                        <a:t>FREE</a:t>
                      </a:r>
                      <a:endParaRPr lang="en-US" sz="1800" dirty="0">
                        <a:effectLst/>
                        <a:latin typeface="Calibri" pitchFamily="34" charset="0"/>
                        <a:ea typeface="Calibri"/>
                        <a:cs typeface="Calibri" pitchFamily="34" charset="0"/>
                      </a:endParaRPr>
                    </a:p>
                  </a:txBody>
                  <a:tcPr marL="40749" marR="40749" marT="0" marB="0"/>
                </a:tc>
              </a:tr>
              <a:tr h="1014413">
                <a:tc>
                  <a:txBody>
                    <a:bodyPr/>
                    <a:lstStyle/>
                    <a:p>
                      <a:pPr marL="0" marR="0">
                        <a:lnSpc>
                          <a:spcPct val="115000"/>
                        </a:lnSpc>
                        <a:spcBef>
                          <a:spcPts val="0"/>
                        </a:spcBef>
                        <a:spcAft>
                          <a:spcPts val="0"/>
                        </a:spcAft>
                      </a:pPr>
                      <a:r>
                        <a:rPr lang="en-US" sz="1800">
                          <a:effectLst/>
                          <a:latin typeface="Calibri" pitchFamily="34" charset="0"/>
                          <a:cs typeface="Calibri" pitchFamily="34" charset="0"/>
                        </a:rPr>
                        <a:t>Sintra Plastic (1.5 ft x 1.5 ft)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Used as a mold and for a smoother ending product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FREE</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1</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smtClean="0">
                          <a:effectLst/>
                          <a:latin typeface="Calibri" pitchFamily="34" charset="0"/>
                          <a:ea typeface="+mn-ea"/>
                          <a:cs typeface="Calibri" pitchFamily="34" charset="0"/>
                        </a:rPr>
                        <a:t>FREE</a:t>
                      </a:r>
                      <a:endParaRPr lang="en-US" sz="1800" dirty="0">
                        <a:effectLst/>
                        <a:latin typeface="Calibri" pitchFamily="34" charset="0"/>
                        <a:ea typeface="Calibri"/>
                        <a:cs typeface="Calibri" pitchFamily="34" charset="0"/>
                      </a:endParaRPr>
                    </a:p>
                  </a:txBody>
                  <a:tcPr marL="40749" marR="40749" marT="0" marB="0"/>
                </a:tc>
              </a:tr>
              <a:tr h="676275">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Women’s Shoe Pair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Used to put foil onto it so product can take shape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FREE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1</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smtClean="0">
                          <a:effectLst/>
                          <a:latin typeface="Calibri" pitchFamily="34" charset="0"/>
                          <a:ea typeface="+mn-ea"/>
                          <a:cs typeface="Calibri" pitchFamily="34" charset="0"/>
                        </a:rPr>
                        <a:t>FREE</a:t>
                      </a:r>
                      <a:endParaRPr lang="en-US" sz="1800" dirty="0">
                        <a:effectLst/>
                        <a:latin typeface="Calibri" pitchFamily="34" charset="0"/>
                        <a:ea typeface="Calibri"/>
                        <a:cs typeface="Calibri" pitchFamily="34" charset="0"/>
                      </a:endParaRPr>
                    </a:p>
                  </a:txBody>
                  <a:tcPr marL="40749" marR="40749" marT="0" marB="0"/>
                </a:tc>
              </a:tr>
              <a:tr h="338138">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a:effectLst/>
                          <a:latin typeface="Calibri" pitchFamily="34" charset="0"/>
                          <a:cs typeface="Calibri" pitchFamily="34" charset="0"/>
                        </a:rPr>
                        <a:t> </a:t>
                      </a:r>
                      <a:endParaRPr lang="en-US" sz="1800" dirty="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a:effectLst/>
                          <a:latin typeface="Calibri" pitchFamily="34" charset="0"/>
                          <a:cs typeface="Calibri" pitchFamily="34" charset="0"/>
                        </a:rPr>
                        <a:t> </a:t>
                      </a:r>
                      <a:endParaRPr lang="en-US" sz="1800">
                        <a:effectLst/>
                        <a:latin typeface="Calibri" pitchFamily="34" charset="0"/>
                        <a:ea typeface="Calibri"/>
                        <a:cs typeface="Calibri" pitchFamily="34" charset="0"/>
                      </a:endParaRPr>
                    </a:p>
                  </a:txBody>
                  <a:tcPr marL="40749" marR="40749" marT="0" marB="0"/>
                </a:tc>
                <a:tc>
                  <a:txBody>
                    <a:bodyPr/>
                    <a:lstStyle/>
                    <a:p>
                      <a:pPr marL="0" marR="0">
                        <a:lnSpc>
                          <a:spcPct val="115000"/>
                        </a:lnSpc>
                        <a:spcBef>
                          <a:spcPts val="0"/>
                        </a:spcBef>
                        <a:spcAft>
                          <a:spcPts val="0"/>
                        </a:spcAft>
                      </a:pPr>
                      <a:r>
                        <a:rPr lang="en-US" sz="1800" dirty="0" smtClean="0">
                          <a:effectLst/>
                          <a:latin typeface="Calibri" pitchFamily="34" charset="0"/>
                          <a:ea typeface="Calibri"/>
                          <a:cs typeface="Calibri" pitchFamily="34" charset="0"/>
                        </a:rPr>
                        <a:t>29.5</a:t>
                      </a:r>
                      <a:endParaRPr lang="en-US" sz="1800" dirty="0">
                        <a:effectLst/>
                        <a:latin typeface="Calibri" pitchFamily="34" charset="0"/>
                        <a:ea typeface="Calibri"/>
                        <a:cs typeface="Calibri" pitchFamily="34" charset="0"/>
                      </a:endParaRPr>
                    </a:p>
                  </a:txBody>
                  <a:tcPr marL="40749" marR="40749" marT="0" marB="0"/>
                </a:tc>
              </a:tr>
            </a:tbl>
          </a:graphicData>
        </a:graphic>
      </p:graphicFrame>
      <p:sp>
        <p:nvSpPr>
          <p:cNvPr id="4" name="TextBox 3"/>
          <p:cNvSpPr txBox="1"/>
          <p:nvPr/>
        </p:nvSpPr>
        <p:spPr>
          <a:xfrm>
            <a:off x="685800" y="6324600"/>
            <a:ext cx="3276600" cy="369332"/>
          </a:xfrm>
          <a:prstGeom prst="rect">
            <a:avLst/>
          </a:prstGeom>
          <a:noFill/>
        </p:spPr>
        <p:txBody>
          <a:bodyPr wrap="square" rtlCol="0">
            <a:spAutoFit/>
          </a:bodyPr>
          <a:lstStyle/>
          <a:p>
            <a:r>
              <a:rPr lang="en-US" dirty="0" smtClean="0"/>
              <a:t>Actual Cost (single) = $2.30</a:t>
            </a:r>
            <a:endParaRPr lang="en-US" dirty="0"/>
          </a:p>
        </p:txBody>
      </p:sp>
      <p:sp>
        <p:nvSpPr>
          <p:cNvPr id="6" name="TextBox 5"/>
          <p:cNvSpPr txBox="1"/>
          <p:nvPr/>
        </p:nvSpPr>
        <p:spPr>
          <a:xfrm>
            <a:off x="4191000" y="6324600"/>
            <a:ext cx="3276600" cy="369332"/>
          </a:xfrm>
          <a:prstGeom prst="rect">
            <a:avLst/>
          </a:prstGeom>
          <a:noFill/>
        </p:spPr>
        <p:txBody>
          <a:bodyPr wrap="square" rtlCol="0">
            <a:spAutoFit/>
          </a:bodyPr>
          <a:lstStyle/>
          <a:p>
            <a:r>
              <a:rPr lang="en-US" dirty="0" smtClean="0"/>
              <a:t>Selling Price (in pair) = $6.00</a:t>
            </a:r>
            <a:endParaRPr lang="en-US" dirty="0"/>
          </a:p>
        </p:txBody>
      </p:sp>
    </p:spTree>
    <p:extLst>
      <p:ext uri="{BB962C8B-B14F-4D97-AF65-F5344CB8AC3E}">
        <p14:creationId xmlns="" xmlns:p14="http://schemas.microsoft.com/office/powerpoint/2010/main" val="1544995884"/>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process</a:t>
            </a:r>
            <a:endParaRPr lang="en-US" dirty="0"/>
          </a:p>
        </p:txBody>
      </p:sp>
      <p:sp>
        <p:nvSpPr>
          <p:cNvPr id="3" name="Content Placeholder 2"/>
          <p:cNvSpPr>
            <a:spLocks noGrp="1"/>
          </p:cNvSpPr>
          <p:nvPr>
            <p:ph sz="quarter" idx="1"/>
          </p:nvPr>
        </p:nvSpPr>
        <p:spPr/>
        <p:txBody>
          <a:bodyPr/>
          <a:lstStyle/>
          <a:p>
            <a:pPr marL="0" indent="0">
              <a:buNone/>
            </a:pPr>
            <a:r>
              <a:rPr lang="en-US" dirty="0"/>
              <a:t>Materials </a:t>
            </a:r>
          </a:p>
          <a:p>
            <a:pPr lvl="0"/>
            <a:r>
              <a:rPr lang="en-US" dirty="0" smtClean="0"/>
              <a:t>“</a:t>
            </a:r>
            <a:r>
              <a:rPr lang="en-US" dirty="0" err="1"/>
              <a:t>Plasti</a:t>
            </a:r>
            <a:r>
              <a:rPr lang="en-US" dirty="0"/>
              <a:t>-dip”</a:t>
            </a:r>
          </a:p>
          <a:p>
            <a:pPr lvl="0"/>
            <a:r>
              <a:rPr lang="en-US" dirty="0"/>
              <a:t>Paintbrush</a:t>
            </a:r>
          </a:p>
          <a:p>
            <a:pPr lvl="0"/>
            <a:r>
              <a:rPr lang="en-US" dirty="0"/>
              <a:t>Flat bottom shoe </a:t>
            </a:r>
          </a:p>
          <a:p>
            <a:pPr lvl="0"/>
            <a:r>
              <a:rPr lang="en-US" dirty="0"/>
              <a:t>Scissors</a:t>
            </a:r>
          </a:p>
          <a:p>
            <a:pPr marL="0" lvl="0" indent="0">
              <a:buNone/>
            </a:pPr>
            <a:endParaRPr lang="en-US" dirty="0" smtClean="0"/>
          </a:p>
          <a:p>
            <a:pPr marL="0" lvl="0" indent="0">
              <a:buNone/>
            </a:pPr>
            <a:r>
              <a:rPr lang="en-US" dirty="0" smtClean="0"/>
              <a:t>Build Process</a:t>
            </a:r>
          </a:p>
          <a:p>
            <a:pPr lvl="0"/>
            <a:r>
              <a:rPr lang="en-US" dirty="0" smtClean="0"/>
              <a:t>Use foil to cover the bottom of shoe.</a:t>
            </a:r>
            <a:endParaRPr lang="en-US" dirty="0"/>
          </a:p>
          <a:p>
            <a:pPr lvl="0"/>
            <a:r>
              <a:rPr lang="en-US" dirty="0"/>
              <a:t>Attach the one of the “one handed” bar clamps to a table upside down, so that the excess bar length is pointing upwards.</a:t>
            </a:r>
          </a:p>
          <a:p>
            <a:pPr lvl="0"/>
            <a:endParaRPr lang="en-US" dirty="0"/>
          </a:p>
        </p:txBody>
      </p:sp>
      <p:pic>
        <p:nvPicPr>
          <p:cNvPr id="22530" name="Picture 2" descr="http://www.plastidip.com/img/photos/plasti1.jpg"/>
          <p:cNvPicPr>
            <a:picLocks noChangeAspect="1" noChangeArrowheads="1"/>
          </p:cNvPicPr>
          <p:nvPr/>
        </p:nvPicPr>
        <p:blipFill>
          <a:blip r:embed="rId2" cstate="print"/>
          <a:srcRect/>
          <a:stretch>
            <a:fillRect/>
          </a:stretch>
        </p:blipFill>
        <p:spPr bwMode="auto">
          <a:xfrm>
            <a:off x="3886200" y="1524000"/>
            <a:ext cx="4267200" cy="2819401"/>
          </a:xfrm>
          <a:prstGeom prst="rect">
            <a:avLst/>
          </a:prstGeom>
          <a:noFill/>
        </p:spPr>
      </p:pic>
    </p:spTree>
    <p:extLst>
      <p:ext uri="{BB962C8B-B14F-4D97-AF65-F5344CB8AC3E}">
        <p14:creationId xmlns="" xmlns:p14="http://schemas.microsoft.com/office/powerpoint/2010/main" val="2786545405"/>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685800"/>
            <a:ext cx="4648200" cy="5791200"/>
          </a:xfrm>
        </p:spPr>
        <p:txBody>
          <a:bodyPr/>
          <a:lstStyle/>
          <a:p>
            <a:pPr lvl="0"/>
            <a:r>
              <a:rPr lang="en-US" dirty="0"/>
              <a:t>Attach the second clamp about ¾ of the shoe length away. These two clamps will be used to set up the shoe for drying. </a:t>
            </a:r>
          </a:p>
          <a:p>
            <a:r>
              <a:rPr lang="en-US" dirty="0"/>
              <a:t>Put the Aluminum foil covered shoe on top of the “one handed” bar clamps. Make sure that the bottom of the shoe is level</a:t>
            </a:r>
            <a:r>
              <a:rPr lang="en-US" dirty="0" smtClean="0"/>
              <a:t>.</a:t>
            </a:r>
          </a:p>
          <a:p>
            <a:pPr lvl="0"/>
            <a:r>
              <a:rPr lang="en-US" dirty="0" smtClean="0"/>
              <a:t>Evenly </a:t>
            </a:r>
            <a:r>
              <a:rPr lang="en-US" dirty="0"/>
              <a:t>p</a:t>
            </a:r>
            <a:r>
              <a:rPr lang="en-US" dirty="0" smtClean="0"/>
              <a:t>aint </a:t>
            </a:r>
            <a:r>
              <a:rPr lang="en-US" dirty="0"/>
              <a:t>on the “</a:t>
            </a:r>
            <a:r>
              <a:rPr lang="en-US" dirty="0" err="1"/>
              <a:t>Plasti</a:t>
            </a:r>
            <a:r>
              <a:rPr lang="en-US" dirty="0"/>
              <a:t>-dip</a:t>
            </a:r>
            <a:r>
              <a:rPr lang="en-US" dirty="0" smtClean="0"/>
              <a:t>”. </a:t>
            </a:r>
            <a:r>
              <a:rPr lang="en-US" dirty="0"/>
              <a:t>Cover the sides a little past the thickness of the sole.  </a:t>
            </a:r>
          </a:p>
          <a:p>
            <a:endParaRPr lang="en-US" dirty="0"/>
          </a:p>
        </p:txBody>
      </p:sp>
      <p:pic>
        <p:nvPicPr>
          <p:cNvPr id="5" name="Picture 4" descr="C:\Users\Avani\AppData\Local\Temp\Temp1_Attachments_2012_05_20.zip\image.jpeg"/>
          <p:cNvPicPr/>
          <p:nvPr/>
        </p:nvPicPr>
        <p:blipFill rotWithShape="1">
          <a:blip r:embed="rId2" cstate="print"/>
          <a:srcRect l="18156" t="15931"/>
          <a:stretch/>
        </p:blipFill>
        <p:spPr bwMode="auto">
          <a:xfrm rot="5400000">
            <a:off x="4457699" y="1239104"/>
            <a:ext cx="4648200" cy="3505199"/>
          </a:xfrm>
          <a:prstGeom prst="rect">
            <a:avLst/>
          </a:prstGeom>
          <a:noFill/>
          <a:ln w="9525">
            <a:noFill/>
            <a:miter lim="800000"/>
            <a:headEnd/>
            <a:tailEnd/>
          </a:ln>
        </p:spPr>
      </p:pic>
    </p:spTree>
    <p:extLst>
      <p:ext uri="{BB962C8B-B14F-4D97-AF65-F5344CB8AC3E}">
        <p14:creationId xmlns="" xmlns:p14="http://schemas.microsoft.com/office/powerpoint/2010/main" val="989184291"/>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115374"/>
            <a:ext cx="7467600" cy="4873752"/>
          </a:xfrm>
        </p:spPr>
        <p:txBody>
          <a:bodyPr/>
          <a:lstStyle/>
          <a:p>
            <a:pPr lvl="0"/>
            <a:r>
              <a:rPr lang="en-US" dirty="0"/>
              <a:t> After 30 minutes, apply another coat. Reapply until there are 3 coats.  </a:t>
            </a:r>
          </a:p>
          <a:p>
            <a:pPr lvl="0"/>
            <a:r>
              <a:rPr lang="en-US" dirty="0"/>
              <a:t>4 hours after the last coat, the shield with the foil can be removed, and then remove the foil from the shield. </a:t>
            </a:r>
          </a:p>
          <a:p>
            <a:pPr lvl="0"/>
            <a:r>
              <a:rPr lang="en-US" dirty="0"/>
              <a:t> Use scissors to cut the edges straight and trim down any unevenness at the sides.</a:t>
            </a:r>
          </a:p>
          <a:p>
            <a:pPr marL="0" indent="0">
              <a:buNone/>
            </a:pPr>
            <a:endParaRPr lang="en-US" dirty="0"/>
          </a:p>
          <a:p>
            <a:pPr marL="0" indent="0">
              <a:buNone/>
            </a:pPr>
            <a:endParaRPr lang="en-US" dirty="0"/>
          </a:p>
        </p:txBody>
      </p:sp>
      <p:sp>
        <p:nvSpPr>
          <p:cNvPr id="4" name="TextBox 3"/>
          <p:cNvSpPr txBox="1"/>
          <p:nvPr/>
        </p:nvSpPr>
        <p:spPr>
          <a:xfrm>
            <a:off x="3002804" y="2182918"/>
            <a:ext cx="184666" cy="369332"/>
          </a:xfrm>
          <a:prstGeom prst="rect">
            <a:avLst/>
          </a:prstGeom>
          <a:noFill/>
        </p:spPr>
        <p:txBody>
          <a:bodyPr wrap="none" rtlCol="0">
            <a:spAutoFit/>
          </a:bodyPr>
          <a:lstStyle/>
          <a:p>
            <a:endParaRPr lang="en-US" dirty="0"/>
          </a:p>
        </p:txBody>
      </p:sp>
      <p:pic>
        <p:nvPicPr>
          <p:cNvPr id="5" name="Picture 4" descr="C:\Users\Avani\AppData\Local\Microsoft\Windows\Temporary Internet Files\Content.IE5\FWBKCKU6\photo (1).JPG"/>
          <p:cNvPicPr/>
          <p:nvPr/>
        </p:nvPicPr>
        <p:blipFill>
          <a:blip r:embed="rId3" cstate="print"/>
          <a:srcRect/>
          <a:stretch>
            <a:fillRect/>
          </a:stretch>
        </p:blipFill>
        <p:spPr bwMode="auto">
          <a:xfrm rot="5400000">
            <a:off x="2464594" y="3479006"/>
            <a:ext cx="3657600" cy="2795588"/>
          </a:xfrm>
          <a:prstGeom prst="rect">
            <a:avLst/>
          </a:prstGeom>
          <a:noFill/>
          <a:ln w="9525">
            <a:noFill/>
            <a:miter lim="800000"/>
            <a:headEnd/>
            <a:tailEnd/>
          </a:ln>
        </p:spPr>
      </p:pic>
    </p:spTree>
    <p:extLst>
      <p:ext uri="{BB962C8B-B14F-4D97-AF65-F5344CB8AC3E}">
        <p14:creationId xmlns="" xmlns:p14="http://schemas.microsoft.com/office/powerpoint/2010/main" val="206754610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721" y="18197"/>
            <a:ext cx="7467600" cy="1143000"/>
          </a:xfrm>
        </p:spPr>
        <p:txBody>
          <a:bodyPr/>
          <a:lstStyle/>
          <a:p>
            <a:r>
              <a:rPr lang="en-US" dirty="0" smtClean="0"/>
              <a:t>Testing: slipperiness </a:t>
            </a:r>
            <a:endParaRPr lang="en-US" dirty="0"/>
          </a:p>
        </p:txBody>
      </p:sp>
      <p:sp>
        <p:nvSpPr>
          <p:cNvPr id="7" name="Content Placeholder 2"/>
          <p:cNvSpPr txBox="1">
            <a:spLocks/>
          </p:cNvSpPr>
          <p:nvPr/>
        </p:nvSpPr>
        <p:spPr bwMode="auto">
          <a:xfrm>
            <a:off x="365760" y="1447800"/>
            <a:ext cx="7467600" cy="26974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fontAlgn="base">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fontAlgn="base">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fontAlgn="base">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fontAlgn="base">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fontAlgn="base">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r>
              <a:rPr lang="en-US" dirty="0" smtClean="0"/>
              <a:t>Purpose: test whether product is slippery </a:t>
            </a:r>
          </a:p>
          <a:p>
            <a:r>
              <a:rPr lang="en-US" dirty="0" smtClean="0"/>
              <a:t>Materials: </a:t>
            </a:r>
          </a:p>
          <a:p>
            <a:pPr lvl="1"/>
            <a:r>
              <a:rPr lang="en-US" dirty="0" smtClean="0"/>
              <a:t>Testing </a:t>
            </a:r>
            <a:r>
              <a:rPr lang="en-US" dirty="0"/>
              <a:t>pendulum</a:t>
            </a:r>
          </a:p>
          <a:p>
            <a:pPr lvl="1"/>
            <a:r>
              <a:rPr lang="en-US" dirty="0" smtClean="0"/>
              <a:t>Different Surfaces: </a:t>
            </a:r>
            <a:r>
              <a:rPr lang="en-US" dirty="0"/>
              <a:t>t</a:t>
            </a:r>
            <a:r>
              <a:rPr lang="en-US" dirty="0" smtClean="0"/>
              <a:t>ile, grass, carpet, pavement</a:t>
            </a:r>
          </a:p>
          <a:p>
            <a:r>
              <a:rPr lang="en-US" dirty="0" smtClean="0"/>
              <a:t>Procedure: take pendulum and place it onto the different surfaces.</a:t>
            </a:r>
          </a:p>
          <a:p>
            <a:r>
              <a:rPr lang="en-US" dirty="0" smtClean="0"/>
              <a:t>Results: </a:t>
            </a:r>
          </a:p>
          <a:p>
            <a:pPr marL="366713" lvl="1" indent="0">
              <a:buNone/>
            </a:pPr>
            <a:endParaRPr lang="en-US" dirty="0" smtClean="0"/>
          </a:p>
          <a:p>
            <a:pPr marL="0" indent="0">
              <a:buFont typeface="Wingdings" pitchFamily="2" charset="2"/>
              <a:buNone/>
            </a:pPr>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1300934437"/>
              </p:ext>
            </p:extLst>
          </p:nvPr>
        </p:nvGraphicFramePr>
        <p:xfrm>
          <a:off x="1175384" y="4572000"/>
          <a:ext cx="5848351" cy="1971739"/>
        </p:xfrm>
        <a:graphic>
          <a:graphicData uri="http://schemas.openxmlformats.org/drawingml/2006/table">
            <a:tbl>
              <a:tblPr firstRow="1" firstCol="1" bandRow="1">
                <a:tableStyleId>{5C22544A-7EE6-4342-B048-85BDC9FD1C3A}</a:tableStyleId>
              </a:tblPr>
              <a:tblGrid>
                <a:gridCol w="2924175"/>
                <a:gridCol w="731044"/>
                <a:gridCol w="731044"/>
                <a:gridCol w="731044"/>
                <a:gridCol w="731044"/>
              </a:tblGrid>
              <a:tr h="281677">
                <a:tc>
                  <a:txBody>
                    <a:bodyPr/>
                    <a:lstStyle/>
                    <a:p>
                      <a:pPr marL="0" marR="0">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8580" marR="68580" marT="0" marB="0"/>
                </a:tc>
                <a:tc gridSpan="4">
                  <a:txBody>
                    <a:bodyPr/>
                    <a:lstStyle/>
                    <a:p>
                      <a:pPr marL="0" marR="0" algn="ctr">
                        <a:lnSpc>
                          <a:spcPct val="115000"/>
                        </a:lnSpc>
                        <a:spcBef>
                          <a:spcPts val="0"/>
                        </a:spcBef>
                        <a:spcAft>
                          <a:spcPts val="0"/>
                        </a:spcAft>
                      </a:pPr>
                      <a:r>
                        <a:rPr lang="en-US" sz="1100" dirty="0">
                          <a:effectLst/>
                        </a:rPr>
                        <a:t>Stopped or not</a:t>
                      </a:r>
                      <a:endParaRPr lang="en-US" sz="1100" dirty="0">
                        <a:effectLst/>
                        <a:latin typeface="Calibri"/>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r h="281677">
                <a:tc>
                  <a:txBody>
                    <a:bodyPr/>
                    <a:lstStyle/>
                    <a:p>
                      <a:pPr marL="0" marR="0">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c gridSpan="2">
                  <a:txBody>
                    <a:bodyPr/>
                    <a:lstStyle/>
                    <a:p>
                      <a:pPr marL="0" marR="0" algn="ctr">
                        <a:lnSpc>
                          <a:spcPct val="115000"/>
                        </a:lnSpc>
                        <a:spcBef>
                          <a:spcPts val="0"/>
                        </a:spcBef>
                        <a:spcAft>
                          <a:spcPts val="0"/>
                        </a:spcAft>
                      </a:pPr>
                      <a:r>
                        <a:rPr lang="en-US" sz="1100">
                          <a:effectLst/>
                        </a:rPr>
                        <a:t>With water</a:t>
                      </a:r>
                      <a:endParaRPr lang="en-US" sz="1100">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100">
                          <a:effectLst/>
                        </a:rPr>
                        <a:t>No water</a:t>
                      </a:r>
                      <a:endParaRPr lang="en-US" sz="1100">
                        <a:effectLst/>
                        <a:latin typeface="Calibri"/>
                        <a:ea typeface="Calibri"/>
                        <a:cs typeface="Times New Roman"/>
                      </a:endParaRPr>
                    </a:p>
                  </a:txBody>
                  <a:tcPr marL="68580" marR="68580" marT="0" marB="0"/>
                </a:tc>
                <a:tc hMerge="1">
                  <a:txBody>
                    <a:bodyPr/>
                    <a:lstStyle/>
                    <a:p>
                      <a:endParaRPr lang="en-US"/>
                    </a:p>
                  </a:txBody>
                  <a:tcPr/>
                </a:tc>
              </a:tr>
              <a:tr h="281677">
                <a:tc>
                  <a:txBody>
                    <a:bodyPr/>
                    <a:lstStyle/>
                    <a:p>
                      <a:pPr marL="0" marR="0">
                        <a:lnSpc>
                          <a:spcPct val="115000"/>
                        </a:lnSpc>
                        <a:spcBef>
                          <a:spcPts val="0"/>
                        </a:spcBef>
                        <a:spcAft>
                          <a:spcPts val="0"/>
                        </a:spcAft>
                      </a:pPr>
                      <a:r>
                        <a:rPr lang="en-US" sz="1100">
                          <a:effectLst/>
                        </a:rPr>
                        <a:t>Surface</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Yes</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No</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Yes</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No</a:t>
                      </a:r>
                      <a:endParaRPr lang="en-US" sz="1100">
                        <a:effectLst/>
                        <a:latin typeface="Calibri"/>
                        <a:ea typeface="Calibri"/>
                        <a:cs typeface="Times New Roman"/>
                      </a:endParaRPr>
                    </a:p>
                  </a:txBody>
                  <a:tcPr marL="68580" marR="68580" marT="0" marB="0"/>
                </a:tc>
              </a:tr>
              <a:tr h="281677">
                <a:tc>
                  <a:txBody>
                    <a:bodyPr/>
                    <a:lstStyle/>
                    <a:p>
                      <a:pPr marL="0" marR="0">
                        <a:lnSpc>
                          <a:spcPct val="115000"/>
                        </a:lnSpc>
                        <a:spcBef>
                          <a:spcPts val="0"/>
                        </a:spcBef>
                        <a:spcAft>
                          <a:spcPts val="0"/>
                        </a:spcAft>
                      </a:pPr>
                      <a:r>
                        <a:rPr lang="en-US" sz="1100">
                          <a:effectLst/>
                        </a:rPr>
                        <a:t>Tile</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281677">
                <a:tc>
                  <a:txBody>
                    <a:bodyPr/>
                    <a:lstStyle/>
                    <a:p>
                      <a:pPr marL="0" marR="0">
                        <a:lnSpc>
                          <a:spcPct val="115000"/>
                        </a:lnSpc>
                        <a:spcBef>
                          <a:spcPts val="0"/>
                        </a:spcBef>
                        <a:spcAft>
                          <a:spcPts val="0"/>
                        </a:spcAft>
                      </a:pPr>
                      <a:r>
                        <a:rPr lang="en-US" sz="1100">
                          <a:effectLst/>
                        </a:rPr>
                        <a:t>Grass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281677">
                <a:tc>
                  <a:txBody>
                    <a:bodyPr/>
                    <a:lstStyle/>
                    <a:p>
                      <a:pPr marL="0" marR="0">
                        <a:lnSpc>
                          <a:spcPct val="115000"/>
                        </a:lnSpc>
                        <a:spcBef>
                          <a:spcPts val="0"/>
                        </a:spcBef>
                        <a:spcAft>
                          <a:spcPts val="0"/>
                        </a:spcAft>
                      </a:pPr>
                      <a:r>
                        <a:rPr lang="en-US" sz="1100">
                          <a:effectLst/>
                        </a:rPr>
                        <a:t>Carpet</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281677">
                <a:tc>
                  <a:txBody>
                    <a:bodyPr/>
                    <a:lstStyle/>
                    <a:p>
                      <a:pPr marL="0" marR="0">
                        <a:lnSpc>
                          <a:spcPct val="115000"/>
                        </a:lnSpc>
                        <a:spcBef>
                          <a:spcPts val="0"/>
                        </a:spcBef>
                        <a:spcAft>
                          <a:spcPts val="0"/>
                        </a:spcAft>
                      </a:pPr>
                      <a:r>
                        <a:rPr lang="en-US" sz="1100" dirty="0">
                          <a:effectLst/>
                        </a:rPr>
                        <a:t>Pavement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 xmlns:p14="http://schemas.microsoft.com/office/powerpoint/2010/main" val="110969910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493" y="-17060"/>
            <a:ext cx="7467600" cy="1143000"/>
          </a:xfrm>
        </p:spPr>
        <p:txBody>
          <a:bodyPr/>
          <a:lstStyle/>
          <a:p>
            <a:r>
              <a:rPr lang="en-US" dirty="0" smtClean="0"/>
              <a:t>Pictures- Slipperiness </a:t>
            </a:r>
            <a:endParaRPr lang="en-US" dirty="0"/>
          </a:p>
        </p:txBody>
      </p:sp>
      <p:pic>
        <p:nvPicPr>
          <p:cNvPr id="6154" name="Picture 10"/>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60293" y="1447800"/>
            <a:ext cx="3806825" cy="49861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155" name="Picture 1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78725" y="2057400"/>
            <a:ext cx="3478645" cy="350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85606473"/>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467600" cy="1143000"/>
          </a:xfrm>
        </p:spPr>
        <p:txBody>
          <a:bodyPr/>
          <a:lstStyle/>
          <a:p>
            <a:r>
              <a:rPr lang="en-US" dirty="0" smtClean="0"/>
              <a:t>Testing: heat resistance </a:t>
            </a:r>
            <a:endParaRPr lang="en-US" dirty="0"/>
          </a:p>
        </p:txBody>
      </p:sp>
      <p:sp>
        <p:nvSpPr>
          <p:cNvPr id="5" name="Content Placeholder 2"/>
          <p:cNvSpPr txBox="1">
            <a:spLocks noGrp="1"/>
          </p:cNvSpPr>
          <p:nvPr>
            <p:ph sz="quarter" idx="1"/>
          </p:nvPr>
        </p:nvSpPr>
        <p:spPr bwMode="auto">
          <a:xfrm>
            <a:off x="457200" y="821434"/>
            <a:ext cx="7467600" cy="48737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fontAlgn="base">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fontAlgn="base">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fontAlgn="base">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fontAlgn="base">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fontAlgn="base">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r>
              <a:rPr lang="en-US" dirty="0" smtClean="0"/>
              <a:t>Purpose: test whether product is heat resistant  </a:t>
            </a:r>
          </a:p>
          <a:p>
            <a:r>
              <a:rPr lang="en-US" dirty="0" smtClean="0"/>
              <a:t>Materials: </a:t>
            </a:r>
          </a:p>
          <a:p>
            <a:pPr lvl="1"/>
            <a:r>
              <a:rPr lang="en-US" dirty="0" smtClean="0"/>
              <a:t>T-shirt dryer </a:t>
            </a:r>
          </a:p>
          <a:p>
            <a:pPr lvl="1"/>
            <a:r>
              <a:rPr lang="en-US" dirty="0" smtClean="0"/>
              <a:t>Paper/Pen </a:t>
            </a:r>
          </a:p>
          <a:p>
            <a:r>
              <a:rPr lang="en-US" dirty="0" smtClean="0"/>
              <a:t>Procedure: trace product before and after putting it through t-shirt dryer at different temperatures. Note the difference in size and shape.  </a:t>
            </a:r>
          </a:p>
          <a:p>
            <a:r>
              <a:rPr lang="en-US" dirty="0" smtClean="0"/>
              <a:t>Results: </a:t>
            </a:r>
          </a:p>
          <a:p>
            <a:pPr marL="366713" lvl="1" indent="0">
              <a:buNone/>
            </a:pPr>
            <a:endParaRPr lang="en-US" dirty="0"/>
          </a:p>
          <a:p>
            <a:pPr lvl="1"/>
            <a:endParaRPr lang="en-US" dirty="0" smtClean="0"/>
          </a:p>
          <a:p>
            <a:pPr marL="0" indent="0">
              <a:buFont typeface="Wingdings" pitchFamily="2" charset="2"/>
              <a:buNone/>
            </a:pPr>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1589134869"/>
              </p:ext>
            </p:extLst>
          </p:nvPr>
        </p:nvGraphicFramePr>
        <p:xfrm>
          <a:off x="1143000" y="4191000"/>
          <a:ext cx="6493825" cy="2165604"/>
        </p:xfrm>
        <a:graphic>
          <a:graphicData uri="http://schemas.openxmlformats.org/drawingml/2006/table">
            <a:tbl>
              <a:tblPr firstRow="1" firstCol="1" bandRow="1">
                <a:tableStyleId>{5C22544A-7EE6-4342-B048-85BDC9FD1C3A}</a:tableStyleId>
              </a:tblPr>
              <a:tblGrid>
                <a:gridCol w="1124589"/>
                <a:gridCol w="700778"/>
                <a:gridCol w="670973"/>
                <a:gridCol w="750937"/>
                <a:gridCol w="722586"/>
                <a:gridCol w="694235"/>
                <a:gridCol w="665884"/>
                <a:gridCol w="581558"/>
                <a:gridCol w="582285"/>
              </a:tblGrid>
              <a:tr h="1066234">
                <a:tc>
                  <a:txBody>
                    <a:bodyPr/>
                    <a:lstStyle/>
                    <a:p>
                      <a:pPr marL="0" marR="0" algn="ctr">
                        <a:lnSpc>
                          <a:spcPct val="115000"/>
                        </a:lnSpc>
                        <a:spcBef>
                          <a:spcPts val="0"/>
                        </a:spcBef>
                        <a:spcAft>
                          <a:spcPts val="0"/>
                        </a:spcAft>
                      </a:pPr>
                      <a:r>
                        <a:rPr lang="en-US" sz="1100">
                          <a:effectLst/>
                        </a:rPr>
                        <a:t>Degrees (F)</a:t>
                      </a:r>
                      <a:endParaRPr lang="en-US" sz="1100">
                        <a:effectLst/>
                        <a:latin typeface="Calibri"/>
                        <a:ea typeface="Calibri"/>
                        <a:cs typeface="Times New Roman"/>
                      </a:endParaRPr>
                    </a:p>
                  </a:txBody>
                  <a:tcPr marL="68580" marR="68580" marT="0" marB="0"/>
                </a:tc>
                <a:tc gridSpan="2">
                  <a:txBody>
                    <a:bodyPr/>
                    <a:lstStyle/>
                    <a:p>
                      <a:pPr marL="0" marR="0" algn="ctr">
                        <a:lnSpc>
                          <a:spcPct val="115000"/>
                        </a:lnSpc>
                        <a:spcBef>
                          <a:spcPts val="0"/>
                        </a:spcBef>
                        <a:spcAft>
                          <a:spcPts val="0"/>
                        </a:spcAft>
                      </a:pPr>
                      <a:r>
                        <a:rPr lang="en-US" sz="1100">
                          <a:effectLst/>
                        </a:rPr>
                        <a:t>Point A (cm)</a:t>
                      </a:r>
                    </a:p>
                    <a:p>
                      <a:pPr marL="0" marR="0" algn="ctr">
                        <a:lnSpc>
                          <a:spcPct val="115000"/>
                        </a:lnSpc>
                        <a:spcBef>
                          <a:spcPts val="0"/>
                        </a:spcBef>
                        <a:spcAft>
                          <a:spcPts val="0"/>
                        </a:spcAft>
                      </a:pPr>
                      <a:r>
                        <a:rPr lang="en-US" sz="1100">
                          <a:effectLst/>
                        </a:rPr>
                        <a:t>Before            After</a:t>
                      </a:r>
                      <a:endParaRPr lang="en-US" sz="1100">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100">
                          <a:effectLst/>
                        </a:rPr>
                        <a:t>Point B (cm)</a:t>
                      </a:r>
                    </a:p>
                    <a:p>
                      <a:pPr marL="0" marR="0" algn="ctr">
                        <a:lnSpc>
                          <a:spcPct val="115000"/>
                        </a:lnSpc>
                        <a:spcBef>
                          <a:spcPts val="0"/>
                        </a:spcBef>
                        <a:spcAft>
                          <a:spcPts val="0"/>
                        </a:spcAft>
                      </a:pPr>
                      <a:r>
                        <a:rPr lang="en-US" sz="1100">
                          <a:effectLst/>
                        </a:rPr>
                        <a:t>Before             After</a:t>
                      </a:r>
                      <a:endParaRPr lang="en-US" sz="1100">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100">
                          <a:effectLst/>
                        </a:rPr>
                        <a:t>Point C (cm)</a:t>
                      </a:r>
                    </a:p>
                    <a:p>
                      <a:pPr marL="0" marR="0" algn="ctr">
                        <a:lnSpc>
                          <a:spcPct val="115000"/>
                        </a:lnSpc>
                        <a:spcBef>
                          <a:spcPts val="0"/>
                        </a:spcBef>
                        <a:spcAft>
                          <a:spcPts val="0"/>
                        </a:spcAft>
                      </a:pPr>
                      <a:r>
                        <a:rPr lang="en-US" sz="1100">
                          <a:effectLst/>
                        </a:rPr>
                        <a:t>Before           After</a:t>
                      </a:r>
                      <a:endParaRPr lang="en-US" sz="1100">
                        <a:effectLst/>
                        <a:latin typeface="Calibri"/>
                        <a:ea typeface="Calibri"/>
                        <a:cs typeface="Times New Roman"/>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100">
                          <a:effectLst/>
                        </a:rPr>
                        <a:t>Length (cm)</a:t>
                      </a:r>
                    </a:p>
                    <a:p>
                      <a:pPr marL="0" marR="0" algn="ctr">
                        <a:lnSpc>
                          <a:spcPct val="115000"/>
                        </a:lnSpc>
                        <a:spcBef>
                          <a:spcPts val="0"/>
                        </a:spcBef>
                        <a:spcAft>
                          <a:spcPts val="0"/>
                        </a:spcAft>
                      </a:pPr>
                      <a:r>
                        <a:rPr lang="en-US" sz="1100">
                          <a:effectLst/>
                        </a:rPr>
                        <a:t>Before      After</a:t>
                      </a:r>
                      <a:endParaRPr lang="en-US" sz="1100">
                        <a:effectLst/>
                        <a:latin typeface="Calibri"/>
                        <a:ea typeface="Calibri"/>
                        <a:cs typeface="Times New Roman"/>
                      </a:endParaRPr>
                    </a:p>
                  </a:txBody>
                  <a:tcPr marL="68580" marR="68580" marT="0" marB="0"/>
                </a:tc>
                <a:tc hMerge="1">
                  <a:txBody>
                    <a:bodyPr/>
                    <a:lstStyle/>
                    <a:p>
                      <a:endParaRPr lang="en-US"/>
                    </a:p>
                  </a:txBody>
                  <a:tcPr/>
                </a:tc>
              </a:tr>
              <a:tr h="351703">
                <a:tc>
                  <a:txBody>
                    <a:bodyPr/>
                    <a:lstStyle/>
                    <a:p>
                      <a:pPr marL="0" marR="0" algn="ctr">
                        <a:lnSpc>
                          <a:spcPct val="115000"/>
                        </a:lnSpc>
                        <a:spcBef>
                          <a:spcPts val="0"/>
                        </a:spcBef>
                        <a:spcAft>
                          <a:spcPts val="0"/>
                        </a:spcAft>
                      </a:pPr>
                      <a:r>
                        <a:rPr lang="en-US" sz="1100">
                          <a:effectLst/>
                        </a:rPr>
                        <a:t>140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9.5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9.5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7.5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7.5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6</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6</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26.5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26.5</a:t>
                      </a:r>
                      <a:endParaRPr lang="en-US" sz="1100">
                        <a:effectLst/>
                        <a:latin typeface="Calibri"/>
                        <a:ea typeface="Calibri"/>
                        <a:cs typeface="Times New Roman"/>
                      </a:endParaRPr>
                    </a:p>
                  </a:txBody>
                  <a:tcPr marL="68580" marR="68580" marT="0" marB="0"/>
                </a:tc>
              </a:tr>
              <a:tr h="372039">
                <a:tc>
                  <a:txBody>
                    <a:bodyPr/>
                    <a:lstStyle/>
                    <a:p>
                      <a:pPr marL="0" marR="0" algn="ctr">
                        <a:lnSpc>
                          <a:spcPct val="115000"/>
                        </a:lnSpc>
                        <a:spcBef>
                          <a:spcPts val="0"/>
                        </a:spcBef>
                        <a:spcAft>
                          <a:spcPts val="0"/>
                        </a:spcAft>
                      </a:pPr>
                      <a:r>
                        <a:rPr lang="en-US" sz="1100">
                          <a:effectLst/>
                        </a:rPr>
                        <a:t>170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9.5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9.5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7.5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7.5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6</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6</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26.5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26.5</a:t>
                      </a:r>
                      <a:endParaRPr lang="en-US" sz="1100">
                        <a:effectLst/>
                        <a:latin typeface="Calibri"/>
                        <a:ea typeface="Calibri"/>
                        <a:cs typeface="Times New Roman"/>
                      </a:endParaRPr>
                    </a:p>
                  </a:txBody>
                  <a:tcPr marL="68580" marR="68580" marT="0" marB="0"/>
                </a:tc>
              </a:tr>
              <a:tr h="375628">
                <a:tc>
                  <a:txBody>
                    <a:bodyPr/>
                    <a:lstStyle/>
                    <a:p>
                      <a:pPr marL="0" marR="0" algn="ctr">
                        <a:lnSpc>
                          <a:spcPct val="115000"/>
                        </a:lnSpc>
                        <a:spcBef>
                          <a:spcPts val="0"/>
                        </a:spcBef>
                        <a:spcAft>
                          <a:spcPts val="0"/>
                        </a:spcAft>
                      </a:pPr>
                      <a:r>
                        <a:rPr lang="en-US" sz="1100">
                          <a:effectLst/>
                        </a:rPr>
                        <a:t>200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9.5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9.5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7.5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7.5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6</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6</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26.5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26.5</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 xmlns:p14="http://schemas.microsoft.com/office/powerpoint/2010/main" val="4178323501"/>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 Heat Resistance </a:t>
            </a:r>
            <a:endParaRPr lang="en-US" dirty="0"/>
          </a:p>
        </p:txBody>
      </p:sp>
      <p:pic>
        <p:nvPicPr>
          <p:cNvPr id="4" name="Content Placeholder 3" descr="C:\Users\Avani\AppData\Local\Microsoft\Windows\Temporary Internet Files\Content.IE5\FWBKCKU6\photo.JPG"/>
          <p:cNvPicPr>
            <a:picLocks noGrp="1"/>
          </p:cNvPicPr>
          <p:nvPr>
            <p:ph sz="quarter" idx="1"/>
          </p:nvPr>
        </p:nvPicPr>
        <p:blipFill>
          <a:blip r:embed="rId2" cstate="print"/>
          <a:srcRect t="6491" b="6491"/>
          <a:stretch>
            <a:fillRect/>
          </a:stretch>
        </p:blipFill>
        <p:spPr bwMode="auto">
          <a:xfrm>
            <a:off x="838200" y="1676400"/>
            <a:ext cx="6934200" cy="4191000"/>
          </a:xfrm>
          <a:prstGeom prst="rect">
            <a:avLst/>
          </a:prstGeom>
          <a:noFill/>
          <a:ln w="9525">
            <a:noFill/>
            <a:miter lim="800000"/>
            <a:headEnd/>
            <a:tailEnd/>
          </a:ln>
        </p:spPr>
      </p:pic>
    </p:spTree>
    <p:extLst>
      <p:ext uri="{BB962C8B-B14F-4D97-AF65-F5344CB8AC3E}">
        <p14:creationId xmlns="" xmlns:p14="http://schemas.microsoft.com/office/powerpoint/2010/main" val="1903277883"/>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467600" cy="1143000"/>
          </a:xfrm>
        </p:spPr>
        <p:txBody>
          <a:bodyPr/>
          <a:lstStyle/>
          <a:p>
            <a:r>
              <a:rPr lang="en-US" dirty="0" smtClean="0"/>
              <a:t>Testing: Water Absorption </a:t>
            </a:r>
            <a:endParaRPr lang="en-US" dirty="0"/>
          </a:p>
        </p:txBody>
      </p:sp>
      <p:sp>
        <p:nvSpPr>
          <p:cNvPr id="3" name="Content Placeholder 2"/>
          <p:cNvSpPr>
            <a:spLocks noGrp="1"/>
          </p:cNvSpPr>
          <p:nvPr>
            <p:ph sz="quarter" idx="1"/>
          </p:nvPr>
        </p:nvSpPr>
        <p:spPr>
          <a:xfrm>
            <a:off x="381000" y="762000"/>
            <a:ext cx="7467600" cy="4492752"/>
          </a:xfrm>
        </p:spPr>
        <p:txBody>
          <a:bodyPr/>
          <a:lstStyle/>
          <a:p>
            <a:r>
              <a:rPr lang="en-US" dirty="0" smtClean="0"/>
              <a:t>Purpose: test whether product absorbs water.</a:t>
            </a:r>
          </a:p>
          <a:p>
            <a:r>
              <a:rPr lang="en-US" dirty="0" smtClean="0"/>
              <a:t>Materials:</a:t>
            </a:r>
          </a:p>
          <a:p>
            <a:pPr lvl="1"/>
            <a:r>
              <a:rPr lang="en-US" dirty="0" smtClean="0"/>
              <a:t>Bin of water</a:t>
            </a:r>
          </a:p>
          <a:p>
            <a:pPr lvl="1"/>
            <a:r>
              <a:rPr lang="en-US" dirty="0" smtClean="0"/>
              <a:t>Scale </a:t>
            </a:r>
          </a:p>
          <a:p>
            <a:pPr lvl="1"/>
            <a:r>
              <a:rPr lang="en-US" dirty="0" smtClean="0"/>
              <a:t>Timer </a:t>
            </a:r>
          </a:p>
          <a:p>
            <a:r>
              <a:rPr lang="en-US" dirty="0" smtClean="0"/>
              <a:t>Procedure: Submerge product under an inch of water for 1, 5, 10, and 60 minutes. After each time interval, take its mass.     </a:t>
            </a:r>
            <a:endParaRPr lang="en-US" dirty="0"/>
          </a:p>
          <a:p>
            <a:r>
              <a:rPr lang="en-US" dirty="0" smtClean="0"/>
              <a:t>Results:</a:t>
            </a:r>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1644385927"/>
              </p:ext>
            </p:extLst>
          </p:nvPr>
        </p:nvGraphicFramePr>
        <p:xfrm>
          <a:off x="1600200" y="4495800"/>
          <a:ext cx="5497195" cy="2089910"/>
        </p:xfrm>
        <a:graphic>
          <a:graphicData uri="http://schemas.openxmlformats.org/drawingml/2006/table">
            <a:tbl>
              <a:tblPr firstRow="1" firstCol="1" bandRow="1">
                <a:tableStyleId>{5C22544A-7EE6-4342-B048-85BDC9FD1C3A}</a:tableStyleId>
              </a:tblPr>
              <a:tblGrid>
                <a:gridCol w="1824546"/>
                <a:gridCol w="1840504"/>
                <a:gridCol w="1832145"/>
              </a:tblGrid>
              <a:tr h="406841">
                <a:tc>
                  <a:txBody>
                    <a:bodyPr/>
                    <a:lstStyle/>
                    <a:p>
                      <a:pPr marL="0" marR="0" algn="ctr">
                        <a:lnSpc>
                          <a:spcPct val="115000"/>
                        </a:lnSpc>
                        <a:spcBef>
                          <a:spcPts val="0"/>
                        </a:spcBef>
                        <a:spcAft>
                          <a:spcPts val="0"/>
                        </a:spcAft>
                      </a:pPr>
                      <a:r>
                        <a:rPr lang="en-US" sz="1100">
                          <a:effectLst/>
                        </a:rPr>
                        <a:t>Time in water (min)</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Starting Mass (g)</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Ending Mass (g)</a:t>
                      </a:r>
                      <a:endParaRPr lang="en-US" sz="1100">
                        <a:effectLst/>
                        <a:latin typeface="Calibri"/>
                        <a:ea typeface="Calibri"/>
                        <a:cs typeface="Times New Roman"/>
                      </a:endParaRPr>
                    </a:p>
                  </a:txBody>
                  <a:tcPr marL="68580" marR="68580" marT="0" marB="0"/>
                </a:tc>
              </a:tr>
              <a:tr h="406841">
                <a:tc>
                  <a:txBody>
                    <a:bodyPr/>
                    <a:lstStyle/>
                    <a:p>
                      <a:pPr marL="0" marR="0" algn="ctr">
                        <a:lnSpc>
                          <a:spcPct val="115000"/>
                        </a:lnSpc>
                        <a:spcBef>
                          <a:spcPts val="0"/>
                        </a:spcBef>
                        <a:spcAft>
                          <a:spcPts val="0"/>
                        </a:spcAft>
                      </a:pPr>
                      <a:r>
                        <a:rPr lang="en-US" sz="1100">
                          <a:effectLst/>
                        </a:rPr>
                        <a:t>1</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29.0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29.0</a:t>
                      </a:r>
                      <a:endParaRPr lang="en-US" sz="1100">
                        <a:effectLst/>
                        <a:latin typeface="Calibri"/>
                        <a:ea typeface="Calibri"/>
                        <a:cs typeface="Times New Roman"/>
                      </a:endParaRPr>
                    </a:p>
                  </a:txBody>
                  <a:tcPr marL="68580" marR="68580" marT="0" marB="0"/>
                </a:tc>
              </a:tr>
              <a:tr h="406841">
                <a:tc>
                  <a:txBody>
                    <a:bodyPr/>
                    <a:lstStyle/>
                    <a:p>
                      <a:pPr marL="0" marR="0" algn="ctr">
                        <a:lnSpc>
                          <a:spcPct val="115000"/>
                        </a:lnSpc>
                        <a:spcBef>
                          <a:spcPts val="0"/>
                        </a:spcBef>
                        <a:spcAft>
                          <a:spcPts val="0"/>
                        </a:spcAft>
                      </a:pPr>
                      <a:r>
                        <a:rPr lang="en-US" sz="1100">
                          <a:effectLst/>
                        </a:rPr>
                        <a:t>5</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28.9</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28.9</a:t>
                      </a:r>
                      <a:endParaRPr lang="en-US" sz="1100">
                        <a:effectLst/>
                        <a:latin typeface="Calibri"/>
                        <a:ea typeface="Calibri"/>
                        <a:cs typeface="Times New Roman"/>
                      </a:endParaRPr>
                    </a:p>
                  </a:txBody>
                  <a:tcPr marL="68580" marR="68580" marT="0" marB="0"/>
                </a:tc>
              </a:tr>
              <a:tr h="406841">
                <a:tc>
                  <a:txBody>
                    <a:bodyPr/>
                    <a:lstStyle/>
                    <a:p>
                      <a:pPr marL="0" marR="0" algn="ctr">
                        <a:lnSpc>
                          <a:spcPct val="115000"/>
                        </a:lnSpc>
                        <a:spcBef>
                          <a:spcPts val="0"/>
                        </a:spcBef>
                        <a:spcAft>
                          <a:spcPts val="0"/>
                        </a:spcAft>
                      </a:pPr>
                      <a:r>
                        <a:rPr lang="en-US" sz="1100">
                          <a:effectLst/>
                        </a:rPr>
                        <a:t>10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29.1</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29.1</a:t>
                      </a:r>
                      <a:endParaRPr lang="en-US" sz="1100">
                        <a:effectLst/>
                        <a:latin typeface="Calibri"/>
                        <a:ea typeface="Calibri"/>
                        <a:cs typeface="Times New Roman"/>
                      </a:endParaRPr>
                    </a:p>
                  </a:txBody>
                  <a:tcPr marL="68580" marR="68580" marT="0" marB="0"/>
                </a:tc>
              </a:tr>
              <a:tr h="462546">
                <a:tc>
                  <a:txBody>
                    <a:bodyPr/>
                    <a:lstStyle/>
                    <a:p>
                      <a:pPr marL="0" marR="0" algn="ctr">
                        <a:lnSpc>
                          <a:spcPct val="115000"/>
                        </a:lnSpc>
                        <a:spcBef>
                          <a:spcPts val="0"/>
                        </a:spcBef>
                        <a:spcAft>
                          <a:spcPts val="0"/>
                        </a:spcAft>
                      </a:pPr>
                      <a:r>
                        <a:rPr lang="en-US" sz="1100">
                          <a:effectLst/>
                        </a:rPr>
                        <a:t>60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29.0</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29.0</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 xmlns:p14="http://schemas.microsoft.com/office/powerpoint/2010/main" val="3999848674"/>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 Water Absorption </a:t>
            </a:r>
            <a:endParaRPr lang="en-US" dirty="0"/>
          </a:p>
        </p:txBody>
      </p:sp>
      <p:pic>
        <p:nvPicPr>
          <p:cNvPr id="10242"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43000" y="1828800"/>
            <a:ext cx="6553557" cy="43981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820313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1143000"/>
          </a:xfrm>
        </p:spPr>
        <p:txBody>
          <a:bodyPr/>
          <a:lstStyle/>
          <a:p>
            <a:pPr fontAlgn="auto">
              <a:spcAft>
                <a:spcPts val="0"/>
              </a:spcAft>
              <a:defRPr/>
            </a:pPr>
            <a:r>
              <a:rPr lang="en-US" dirty="0" smtClean="0"/>
              <a:t>Gantt Chart</a:t>
            </a:r>
            <a:endParaRPr lang="en-US" dirty="0"/>
          </a:p>
        </p:txBody>
      </p:sp>
      <p:pic>
        <p:nvPicPr>
          <p:cNvPr id="3" name="Picture 2"/>
          <p:cNvPicPr/>
          <p:nvPr/>
        </p:nvPicPr>
        <p:blipFill rotWithShape="1">
          <a:blip r:embed="rId2" cstate="print">
            <a:extLst>
              <a:ext uri="{28A0092B-C50C-407E-A947-70E740481C1C}">
                <a14:useLocalDpi xmlns="" xmlns:a14="http://schemas.microsoft.com/office/drawing/2010/main" val="0"/>
              </a:ext>
            </a:extLst>
          </a:blip>
          <a:srcRect r="1484" b="45910"/>
          <a:stretch/>
        </p:blipFill>
        <p:spPr bwMode="auto">
          <a:xfrm>
            <a:off x="152400" y="1219200"/>
            <a:ext cx="8610600" cy="5029200"/>
          </a:xfrm>
          <a:prstGeom prst="rect">
            <a:avLst/>
          </a:prstGeom>
          <a:noFill/>
          <a:ln>
            <a:noFill/>
          </a:ln>
          <a:extLst>
            <a:ext uri="{53640926-AAD7-44D8-BBD7-CCE9431645EC}">
              <a14:shadowObscured xmlns="" xmlns:a14="http://schemas.microsoft.com/office/drawing/2010/main"/>
            </a:ext>
          </a:extLst>
        </p:spPr>
      </p:pic>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07727"/>
            <a:ext cx="7467600" cy="1143000"/>
          </a:xfrm>
        </p:spPr>
        <p:txBody>
          <a:bodyPr/>
          <a:lstStyle/>
          <a:p>
            <a:r>
              <a:rPr lang="en-US" dirty="0" smtClean="0"/>
              <a:t>Testing: Flexibility  </a:t>
            </a:r>
            <a:endParaRPr lang="en-US" dirty="0"/>
          </a:p>
        </p:txBody>
      </p:sp>
      <p:sp>
        <p:nvSpPr>
          <p:cNvPr id="3" name="Content Placeholder 2"/>
          <p:cNvSpPr>
            <a:spLocks noGrp="1"/>
          </p:cNvSpPr>
          <p:nvPr>
            <p:ph sz="quarter" idx="1"/>
          </p:nvPr>
        </p:nvSpPr>
        <p:spPr>
          <a:xfrm>
            <a:off x="381000" y="762000"/>
            <a:ext cx="7467600" cy="4873752"/>
          </a:xfrm>
        </p:spPr>
        <p:txBody>
          <a:bodyPr/>
          <a:lstStyle/>
          <a:p>
            <a:r>
              <a:rPr lang="en-US" dirty="0" smtClean="0"/>
              <a:t>Purpose: test whether our product loses shape after being bent</a:t>
            </a:r>
          </a:p>
          <a:p>
            <a:r>
              <a:rPr lang="en-US" dirty="0" smtClean="0"/>
              <a:t>Materials:</a:t>
            </a:r>
          </a:p>
          <a:p>
            <a:pPr lvl="1"/>
            <a:r>
              <a:rPr lang="en-US" dirty="0" smtClean="0"/>
              <a:t>Protector </a:t>
            </a:r>
          </a:p>
          <a:p>
            <a:r>
              <a:rPr lang="en-US" dirty="0" smtClean="0"/>
              <a:t>Procedure: Marks are made at the 1/3, ½, and 2/3 point of the shoe. For each mark bent shoe at angles of 60, 120, and 180. </a:t>
            </a:r>
          </a:p>
          <a:p>
            <a:r>
              <a:rPr lang="en-US" dirty="0" smtClean="0"/>
              <a:t>Results:  </a:t>
            </a:r>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596010339"/>
              </p:ext>
            </p:extLst>
          </p:nvPr>
        </p:nvGraphicFramePr>
        <p:xfrm>
          <a:off x="838200" y="3962400"/>
          <a:ext cx="7086600" cy="2657812"/>
        </p:xfrm>
        <a:graphic>
          <a:graphicData uri="http://schemas.openxmlformats.org/drawingml/2006/table">
            <a:tbl>
              <a:tblPr firstRow="1" firstCol="1" bandRow="1">
                <a:tableStyleId>{5C22544A-7EE6-4342-B048-85BDC9FD1C3A}</a:tableStyleId>
              </a:tblPr>
              <a:tblGrid>
                <a:gridCol w="1212659"/>
                <a:gridCol w="1906002"/>
                <a:gridCol w="1981881"/>
                <a:gridCol w="1986058"/>
              </a:tblGrid>
              <a:tr h="233164">
                <a:tc>
                  <a:txBody>
                    <a:bodyPr/>
                    <a:lstStyle/>
                    <a:p>
                      <a:pPr marL="0" marR="0" algn="ctr">
                        <a:lnSpc>
                          <a:spcPct val="115000"/>
                        </a:lnSpc>
                        <a:spcBef>
                          <a:spcPts val="0"/>
                        </a:spcBef>
                        <a:spcAft>
                          <a:spcPts val="0"/>
                        </a:spcAft>
                      </a:pPr>
                      <a:r>
                        <a:rPr lang="en-US" sz="1200" dirty="0">
                          <a:effectLst/>
                        </a:rPr>
                        <a:t> </a:t>
                      </a:r>
                      <a:endParaRPr lang="en-US" sz="1100" dirty="0">
                        <a:effectLst/>
                        <a:latin typeface="Calibri"/>
                        <a:ea typeface="Calibri"/>
                        <a:cs typeface="Times New Roman"/>
                      </a:endParaRPr>
                    </a:p>
                  </a:txBody>
                  <a:tcPr marL="68580" marR="68580" marT="0" marB="0"/>
                </a:tc>
                <a:tc gridSpan="3">
                  <a:txBody>
                    <a:bodyPr/>
                    <a:lstStyle/>
                    <a:p>
                      <a:pPr marL="0" marR="0" algn="ctr">
                        <a:lnSpc>
                          <a:spcPct val="115000"/>
                        </a:lnSpc>
                        <a:spcBef>
                          <a:spcPts val="0"/>
                        </a:spcBef>
                        <a:spcAft>
                          <a:spcPts val="0"/>
                        </a:spcAft>
                      </a:pPr>
                      <a:r>
                        <a:rPr lang="en-US" sz="1200">
                          <a:effectLst/>
                        </a:rPr>
                        <a:t>Observations</a:t>
                      </a:r>
                      <a:endParaRPr lang="en-US" sz="1100">
                        <a:effectLst/>
                        <a:latin typeface="Calibri"/>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r>
              <a:tr h="259799">
                <a:tc>
                  <a:txBody>
                    <a:bodyPr/>
                    <a:lstStyle/>
                    <a:p>
                      <a:pPr marL="0" marR="0" algn="ctr">
                        <a:lnSpc>
                          <a:spcPct val="115000"/>
                        </a:lnSpc>
                        <a:spcBef>
                          <a:spcPts val="0"/>
                        </a:spcBef>
                        <a:spcAft>
                          <a:spcPts val="0"/>
                        </a:spcAft>
                      </a:pPr>
                      <a:r>
                        <a:rPr lang="en-US" sz="1200">
                          <a:effectLst/>
                        </a:rPr>
                        <a:t>Degrees</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200">
                          <a:effectLst/>
                        </a:rPr>
                        <a:t>1/3 Mark</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200">
                          <a:effectLst/>
                        </a:rPr>
                        <a:t>1/2 Mark</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200">
                          <a:effectLst/>
                        </a:rPr>
                        <a:t>2/3 Mark</a:t>
                      </a:r>
                      <a:endParaRPr lang="en-US" sz="1100">
                        <a:effectLst/>
                        <a:latin typeface="Calibri"/>
                        <a:ea typeface="Calibri"/>
                        <a:cs typeface="Times New Roman"/>
                      </a:endParaRPr>
                    </a:p>
                  </a:txBody>
                  <a:tcPr marL="68580" marR="68580" marT="0" marB="0"/>
                </a:tc>
              </a:tr>
              <a:tr h="482353">
                <a:tc>
                  <a:txBody>
                    <a:bodyPr/>
                    <a:lstStyle/>
                    <a:p>
                      <a:pPr marL="0" marR="0" algn="ctr">
                        <a:lnSpc>
                          <a:spcPct val="115000"/>
                        </a:lnSpc>
                        <a:spcBef>
                          <a:spcPts val="0"/>
                        </a:spcBef>
                        <a:spcAft>
                          <a:spcPts val="0"/>
                        </a:spcAft>
                      </a:pPr>
                      <a:r>
                        <a:rPr lang="en-US" sz="1200">
                          <a:effectLst/>
                        </a:rPr>
                        <a:t>60</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The fold did not produce any changes in the product</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The fold did not produce any changes in the product</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The fold did not produce any changes in the product</a:t>
                      </a:r>
                      <a:endParaRPr lang="en-US" sz="1100">
                        <a:effectLst/>
                        <a:latin typeface="Calibri"/>
                        <a:ea typeface="Calibri"/>
                        <a:cs typeface="Times New Roman"/>
                      </a:endParaRPr>
                    </a:p>
                  </a:txBody>
                  <a:tcPr marL="68580" marR="68580" marT="0" marB="0"/>
                </a:tc>
              </a:tr>
              <a:tr h="482353">
                <a:tc>
                  <a:txBody>
                    <a:bodyPr/>
                    <a:lstStyle/>
                    <a:p>
                      <a:pPr marL="0" marR="0" algn="ctr">
                        <a:lnSpc>
                          <a:spcPct val="115000"/>
                        </a:lnSpc>
                        <a:spcBef>
                          <a:spcPts val="0"/>
                        </a:spcBef>
                        <a:spcAft>
                          <a:spcPts val="0"/>
                        </a:spcAft>
                      </a:pPr>
                      <a:r>
                        <a:rPr lang="en-US" sz="1200">
                          <a:effectLst/>
                        </a:rPr>
                        <a:t>120</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Returned to its normal shape; no changes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Returned to its normal shape; no changes</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effectLst/>
                        </a:rPr>
                        <a:t>Returned to its normal shape; no changes</a:t>
                      </a:r>
                      <a:endParaRPr lang="en-US" sz="1100" dirty="0">
                        <a:effectLst/>
                        <a:latin typeface="Calibri"/>
                        <a:ea typeface="Calibri"/>
                        <a:cs typeface="Times New Roman"/>
                      </a:endParaRPr>
                    </a:p>
                  </a:txBody>
                  <a:tcPr marL="68580" marR="68580" marT="0" marB="0"/>
                </a:tc>
              </a:tr>
              <a:tr h="980731">
                <a:tc>
                  <a:txBody>
                    <a:bodyPr/>
                    <a:lstStyle/>
                    <a:p>
                      <a:pPr marL="0" marR="0" algn="ctr">
                        <a:lnSpc>
                          <a:spcPct val="115000"/>
                        </a:lnSpc>
                        <a:spcBef>
                          <a:spcPts val="0"/>
                        </a:spcBef>
                        <a:spcAft>
                          <a:spcPts val="0"/>
                        </a:spcAft>
                      </a:pPr>
                      <a:r>
                        <a:rPr lang="en-US" sz="1200" dirty="0">
                          <a:effectLst/>
                        </a:rPr>
                        <a:t>180</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effectLst/>
                        </a:rPr>
                        <a:t>The product was slower to return to its normal shape, slight crease present, but there were no permanent changes </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The product was slower to return to its normal shape, but there were no permanent changes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effectLst/>
                        </a:rPr>
                        <a:t>The product was slower to return to its normal shape, but there were no permanent changes </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 xmlns:p14="http://schemas.microsoft.com/office/powerpoint/2010/main" val="2005134148"/>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 Flexibility Test</a:t>
            </a:r>
            <a:endParaRPr lang="en-US" dirty="0"/>
          </a:p>
        </p:txBody>
      </p:sp>
      <p:pic>
        <p:nvPicPr>
          <p:cNvPr id="12290"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66800" y="1524000"/>
            <a:ext cx="6452792" cy="48371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47182944"/>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r>
              <a:rPr lang="en-US" dirty="0" smtClean="0"/>
              <a:t>Testing: Surface Tests</a:t>
            </a:r>
            <a:endParaRPr lang="en-US" dirty="0"/>
          </a:p>
        </p:txBody>
      </p:sp>
      <p:sp>
        <p:nvSpPr>
          <p:cNvPr id="5" name="Content Placeholder 2"/>
          <p:cNvSpPr>
            <a:spLocks noGrp="1"/>
          </p:cNvSpPr>
          <p:nvPr>
            <p:ph sz="quarter" idx="1"/>
          </p:nvPr>
        </p:nvSpPr>
        <p:spPr>
          <a:xfrm>
            <a:off x="457200" y="990600"/>
            <a:ext cx="7467600" cy="4873752"/>
          </a:xfrm>
        </p:spPr>
        <p:txBody>
          <a:bodyPr/>
          <a:lstStyle/>
          <a:p>
            <a:r>
              <a:rPr lang="en-US" dirty="0" smtClean="0"/>
              <a:t>Purpose: test whether gum sticks to our product</a:t>
            </a:r>
          </a:p>
          <a:p>
            <a:r>
              <a:rPr lang="en-US" dirty="0" smtClean="0"/>
              <a:t>Materials:</a:t>
            </a:r>
          </a:p>
          <a:p>
            <a:pPr lvl="1"/>
            <a:r>
              <a:rPr lang="en-US" dirty="0" smtClean="0"/>
              <a:t>Gum (5 seconds chewed) </a:t>
            </a:r>
          </a:p>
          <a:p>
            <a:pPr lvl="1"/>
            <a:r>
              <a:rPr lang="en-US" dirty="0" smtClean="0"/>
              <a:t>Different Surfaces: concrete, carpet, tile, brick, grass</a:t>
            </a:r>
          </a:p>
          <a:p>
            <a:r>
              <a:rPr lang="en-US" dirty="0" smtClean="0"/>
              <a:t>Procedure: Place gum on different surfaces and make volunteer walk toward gum with product on his/her shoe. </a:t>
            </a:r>
          </a:p>
          <a:p>
            <a:r>
              <a:rPr lang="en-US" dirty="0" smtClean="0"/>
              <a:t>Results:  </a:t>
            </a:r>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2903671199"/>
              </p:ext>
            </p:extLst>
          </p:nvPr>
        </p:nvGraphicFramePr>
        <p:xfrm>
          <a:off x="1981200" y="4267200"/>
          <a:ext cx="4919661" cy="2213991"/>
        </p:xfrm>
        <a:graphic>
          <a:graphicData uri="http://schemas.openxmlformats.org/drawingml/2006/table">
            <a:tbl>
              <a:tblPr firstRow="1" firstCol="1" bandRow="1">
                <a:tableStyleId>{5C22544A-7EE6-4342-B048-85BDC9FD1C3A}</a:tableStyleId>
              </a:tblPr>
              <a:tblGrid>
                <a:gridCol w="2459445"/>
                <a:gridCol w="1230108"/>
                <a:gridCol w="1230108"/>
              </a:tblGrid>
              <a:tr h="544716">
                <a:tc>
                  <a:txBody>
                    <a:bodyPr/>
                    <a:lstStyle/>
                    <a:p>
                      <a:pPr marL="0" marR="0" algn="ctr">
                        <a:lnSpc>
                          <a:spcPct val="115000"/>
                        </a:lnSpc>
                        <a:spcBef>
                          <a:spcPts val="0"/>
                        </a:spcBef>
                        <a:spcAft>
                          <a:spcPts val="0"/>
                        </a:spcAft>
                      </a:pPr>
                      <a:r>
                        <a:rPr lang="en-US" sz="1100" dirty="0">
                          <a:effectLst/>
                        </a:rPr>
                        <a:t>Surface Type</a:t>
                      </a:r>
                      <a:endParaRPr lang="en-US" sz="1100" dirty="0">
                        <a:effectLst/>
                        <a:latin typeface="Calibri"/>
                        <a:ea typeface="Calibri"/>
                        <a:cs typeface="Times New Roman"/>
                      </a:endParaRPr>
                    </a:p>
                  </a:txBody>
                  <a:tcPr marL="68580" marR="68580" marT="0" marB="0"/>
                </a:tc>
                <a:tc gridSpan="2">
                  <a:txBody>
                    <a:bodyPr/>
                    <a:lstStyle/>
                    <a:p>
                      <a:pPr marL="0" marR="0" algn="ctr">
                        <a:lnSpc>
                          <a:spcPct val="115000"/>
                        </a:lnSpc>
                        <a:spcBef>
                          <a:spcPts val="0"/>
                        </a:spcBef>
                        <a:spcAft>
                          <a:spcPts val="0"/>
                        </a:spcAft>
                      </a:pPr>
                      <a:r>
                        <a:rPr lang="en-US" sz="1100">
                          <a:effectLst/>
                        </a:rPr>
                        <a:t>Gum Stuck to Product</a:t>
                      </a:r>
                    </a:p>
                    <a:p>
                      <a:pPr marL="0" marR="0" algn="l">
                        <a:lnSpc>
                          <a:spcPct val="115000"/>
                        </a:lnSpc>
                        <a:spcBef>
                          <a:spcPts val="0"/>
                        </a:spcBef>
                        <a:spcAft>
                          <a:spcPts val="0"/>
                        </a:spcAft>
                      </a:pPr>
                      <a:r>
                        <a:rPr lang="en-US" sz="1100">
                          <a:effectLst/>
                        </a:rPr>
                        <a:t>             Yes                        No</a:t>
                      </a:r>
                      <a:endParaRPr lang="en-US" sz="1100">
                        <a:effectLst/>
                        <a:latin typeface="Calibri"/>
                        <a:ea typeface="Calibri"/>
                        <a:cs typeface="Times New Roman"/>
                      </a:endParaRPr>
                    </a:p>
                  </a:txBody>
                  <a:tcPr marL="68580" marR="68580" marT="0" marB="0"/>
                </a:tc>
                <a:tc hMerge="1">
                  <a:txBody>
                    <a:bodyPr/>
                    <a:lstStyle/>
                    <a:p>
                      <a:endParaRPr lang="en-US"/>
                    </a:p>
                  </a:txBody>
                  <a:tcPr/>
                </a:tc>
              </a:tr>
              <a:tr h="313279">
                <a:tc>
                  <a:txBody>
                    <a:bodyPr/>
                    <a:lstStyle/>
                    <a:p>
                      <a:pPr marL="0" marR="0" algn="ctr">
                        <a:lnSpc>
                          <a:spcPct val="115000"/>
                        </a:lnSpc>
                        <a:spcBef>
                          <a:spcPts val="0"/>
                        </a:spcBef>
                        <a:spcAft>
                          <a:spcPts val="0"/>
                        </a:spcAft>
                      </a:pPr>
                      <a:r>
                        <a:rPr lang="en-US" sz="1100">
                          <a:effectLst/>
                        </a:rPr>
                        <a:t>Concrete</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330889">
                <a:tc>
                  <a:txBody>
                    <a:bodyPr/>
                    <a:lstStyle/>
                    <a:p>
                      <a:pPr marL="0" marR="0" algn="ctr">
                        <a:lnSpc>
                          <a:spcPct val="115000"/>
                        </a:lnSpc>
                        <a:spcBef>
                          <a:spcPts val="0"/>
                        </a:spcBef>
                        <a:spcAft>
                          <a:spcPts val="0"/>
                        </a:spcAft>
                      </a:pPr>
                      <a:r>
                        <a:rPr lang="en-US" sz="1100" dirty="0">
                          <a:effectLst/>
                        </a:rPr>
                        <a:t>Carpet</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324401">
                <a:tc>
                  <a:txBody>
                    <a:bodyPr/>
                    <a:lstStyle/>
                    <a:p>
                      <a:pPr marL="0" marR="0" algn="ctr">
                        <a:lnSpc>
                          <a:spcPct val="115000"/>
                        </a:lnSpc>
                        <a:spcBef>
                          <a:spcPts val="0"/>
                        </a:spcBef>
                        <a:spcAft>
                          <a:spcPts val="0"/>
                        </a:spcAft>
                      </a:pPr>
                      <a:r>
                        <a:rPr lang="en-US" sz="1100">
                          <a:effectLst/>
                        </a:rPr>
                        <a:t>Tile</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350353">
                <a:tc>
                  <a:txBody>
                    <a:bodyPr/>
                    <a:lstStyle/>
                    <a:p>
                      <a:pPr marL="0" marR="0" algn="ctr">
                        <a:lnSpc>
                          <a:spcPct val="115000"/>
                        </a:lnSpc>
                        <a:spcBef>
                          <a:spcPts val="0"/>
                        </a:spcBef>
                        <a:spcAft>
                          <a:spcPts val="0"/>
                        </a:spcAft>
                      </a:pPr>
                      <a:r>
                        <a:rPr lang="en-US" sz="1200">
                          <a:effectLst/>
                        </a:rPr>
                        <a:t>Brick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X</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r>
              <a:tr h="350353">
                <a:tc>
                  <a:txBody>
                    <a:bodyPr/>
                    <a:lstStyle/>
                    <a:p>
                      <a:pPr marL="0" marR="0" algn="ctr">
                        <a:lnSpc>
                          <a:spcPct val="115000"/>
                        </a:lnSpc>
                        <a:spcBef>
                          <a:spcPts val="0"/>
                        </a:spcBef>
                        <a:spcAft>
                          <a:spcPts val="0"/>
                        </a:spcAft>
                      </a:pPr>
                      <a:r>
                        <a:rPr lang="en-US" sz="1100">
                          <a:effectLst/>
                        </a:rPr>
                        <a:t>Grass </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X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 xmlns:p14="http://schemas.microsoft.com/office/powerpoint/2010/main" val="99667628"/>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 Surfaces tests</a:t>
            </a:r>
            <a:endParaRPr lang="en-US" dirty="0"/>
          </a:p>
        </p:txBody>
      </p:sp>
      <p:pic>
        <p:nvPicPr>
          <p:cNvPr id="4" name="Content Placeholder 3" descr="C:\Users\Avani\AppData\Local\Microsoft\Windows\Temporary Internet Files\Content.IE5\EKT5F5Y5\photo.JPG"/>
          <p:cNvPicPr>
            <a:picLocks noGrp="1"/>
          </p:cNvPicPr>
          <p:nvPr>
            <p:ph sz="quarter" idx="1"/>
          </p:nvPr>
        </p:nvPicPr>
        <p:blipFill>
          <a:blip r:embed="rId2" cstate="print"/>
          <a:srcRect t="6491" b="6491"/>
          <a:stretch>
            <a:fillRect/>
          </a:stretch>
        </p:blipFill>
        <p:spPr bwMode="auto">
          <a:xfrm rot="5400000">
            <a:off x="152400" y="2224088"/>
            <a:ext cx="3886200" cy="2971800"/>
          </a:xfrm>
          <a:prstGeom prst="rect">
            <a:avLst/>
          </a:prstGeom>
          <a:noFill/>
          <a:ln w="9525">
            <a:noFill/>
            <a:miter lim="800000"/>
            <a:headEnd/>
            <a:tailEnd/>
          </a:ln>
        </p:spPr>
      </p:pic>
      <p:pic>
        <p:nvPicPr>
          <p:cNvPr id="5" name="Picture 4" descr="C:\Users\Avani\AppData\Local\Microsoft\Windows\Temporary Internet Files\Content.IE5\EKT5F5Y5\photo (1).JPG"/>
          <p:cNvPicPr/>
          <p:nvPr/>
        </p:nvPicPr>
        <p:blipFill>
          <a:blip r:embed="rId3" cstate="print"/>
          <a:srcRect/>
          <a:stretch>
            <a:fillRect/>
          </a:stretch>
        </p:blipFill>
        <p:spPr bwMode="auto">
          <a:xfrm rot="5400000">
            <a:off x="4367212" y="2185988"/>
            <a:ext cx="4067175" cy="3048000"/>
          </a:xfrm>
          <a:prstGeom prst="rect">
            <a:avLst/>
          </a:prstGeom>
          <a:noFill/>
          <a:ln w="9525">
            <a:noFill/>
            <a:miter lim="800000"/>
            <a:headEnd/>
            <a:tailEnd/>
          </a:ln>
        </p:spPr>
      </p:pic>
    </p:spTree>
    <p:extLst>
      <p:ext uri="{BB962C8B-B14F-4D97-AF65-F5344CB8AC3E}">
        <p14:creationId xmlns="" xmlns:p14="http://schemas.microsoft.com/office/powerpoint/2010/main" val="1466122774"/>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1143000"/>
          </a:xfrm>
        </p:spPr>
        <p:txBody>
          <a:bodyPr/>
          <a:lstStyle/>
          <a:p>
            <a:r>
              <a:rPr lang="en-US" dirty="0" smtClean="0"/>
              <a:t>Testing: Stress </a:t>
            </a:r>
            <a:endParaRPr lang="en-US" dirty="0"/>
          </a:p>
        </p:txBody>
      </p:sp>
      <p:sp>
        <p:nvSpPr>
          <p:cNvPr id="3" name="Content Placeholder 2"/>
          <p:cNvSpPr>
            <a:spLocks noGrp="1"/>
          </p:cNvSpPr>
          <p:nvPr>
            <p:ph sz="quarter" idx="1"/>
          </p:nvPr>
        </p:nvSpPr>
        <p:spPr>
          <a:xfrm>
            <a:off x="533400" y="1447800"/>
            <a:ext cx="7467600" cy="4873752"/>
          </a:xfrm>
        </p:spPr>
        <p:txBody>
          <a:bodyPr/>
          <a:lstStyle/>
          <a:p>
            <a:r>
              <a:rPr lang="en-US" dirty="0" smtClean="0"/>
              <a:t>Purpose: test at what point our product will break</a:t>
            </a:r>
          </a:p>
          <a:p>
            <a:r>
              <a:rPr lang="en-US" dirty="0" smtClean="0"/>
              <a:t>Materials:</a:t>
            </a:r>
          </a:p>
          <a:p>
            <a:pPr lvl="1"/>
            <a:r>
              <a:rPr lang="en-US" dirty="0" smtClean="0"/>
              <a:t>Lab Stress Analyzer </a:t>
            </a:r>
          </a:p>
          <a:p>
            <a:pPr lvl="0">
              <a:buClr>
                <a:srgbClr val="FE8637"/>
              </a:buClr>
            </a:pPr>
            <a:r>
              <a:rPr lang="en-US" dirty="0">
                <a:solidFill>
                  <a:prstClr val="black"/>
                </a:solidFill>
              </a:rPr>
              <a:t>Procedure: Place product through the </a:t>
            </a:r>
            <a:r>
              <a:rPr lang="en-US" dirty="0" smtClean="0">
                <a:solidFill>
                  <a:prstClr val="black"/>
                </a:solidFill>
              </a:rPr>
              <a:t>lab stress analyzer. </a:t>
            </a:r>
            <a:endParaRPr lang="en-US" dirty="0" smtClean="0">
              <a:solidFill>
                <a:prstClr val="black"/>
              </a:solidFill>
            </a:endParaRPr>
          </a:p>
          <a:p>
            <a:pPr marL="366713" lvl="1" indent="0">
              <a:buNone/>
            </a:pPr>
            <a:endParaRPr lang="en-US" dirty="0"/>
          </a:p>
          <a:p>
            <a:pPr lvl="1"/>
            <a:endParaRPr lang="en-US" dirty="0" smtClean="0"/>
          </a:p>
          <a:p>
            <a:pPr lvl="1"/>
            <a:endParaRPr lang="en-US" dirty="0"/>
          </a:p>
        </p:txBody>
      </p:sp>
    </p:spTree>
    <p:extLst>
      <p:ext uri="{BB962C8B-B14F-4D97-AF65-F5344CB8AC3E}">
        <p14:creationId xmlns="" xmlns:p14="http://schemas.microsoft.com/office/powerpoint/2010/main" val="34008316"/>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Stress Analyzer </a:t>
            </a:r>
            <a:endParaRPr lang="en-US" dirty="0"/>
          </a:p>
        </p:txBody>
      </p:sp>
      <p:pic>
        <p:nvPicPr>
          <p:cNvPr id="4" name="Content Placeholder 3"/>
          <p:cNvPicPr>
            <a:picLocks noGrp="1"/>
          </p:cNvPicPr>
          <p:nvPr>
            <p:ph sz="quarter" idx="1"/>
          </p:nvPr>
        </p:nvPicPr>
        <p:blipFill rotWithShape="1">
          <a:blip r:embed="rId2" cstate="print"/>
          <a:srcRect l="3688" t="20496" r="58638" b="35271"/>
          <a:stretch/>
        </p:blipFill>
        <p:spPr bwMode="auto">
          <a:xfrm>
            <a:off x="1676400" y="1524000"/>
            <a:ext cx="5812414" cy="4876800"/>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1785818496"/>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 stress test</a:t>
            </a:r>
            <a:endParaRPr lang="en-US" dirty="0"/>
          </a:p>
        </p:txBody>
      </p:sp>
      <p:pic>
        <p:nvPicPr>
          <p:cNvPr id="4" name="Content Placeholder 3"/>
          <p:cNvPicPr>
            <a:picLocks noGrp="1" noChangeAspect="1"/>
          </p:cNvPicPr>
          <p:nvPr>
            <p:ph sz="quarter" idx="1"/>
          </p:nvPr>
        </p:nvPicPr>
        <p:blipFill>
          <a:blip r:embed="rId2" cstate="print"/>
          <a:srcRect t="1052" b="1052"/>
          <a:stretch>
            <a:fillRect/>
          </a:stretch>
        </p:blipFill>
        <p:spPr>
          <a:xfrm>
            <a:off x="381000" y="2199693"/>
            <a:ext cx="4701144" cy="3068216"/>
          </a:xfrm>
        </p:spPr>
      </p:pic>
      <p:pic>
        <p:nvPicPr>
          <p:cNvPr id="5" name="Picture 4" descr="C:\Users\Avani\AppData\Local\Microsoft\Windows\Temporary Internet Files\Content.IE5\EBC1N1HW\photo.JPG"/>
          <p:cNvPicPr/>
          <p:nvPr/>
        </p:nvPicPr>
        <p:blipFill>
          <a:blip r:embed="rId3" cstate="print"/>
          <a:srcRect/>
          <a:stretch>
            <a:fillRect/>
          </a:stretch>
        </p:blipFill>
        <p:spPr bwMode="auto">
          <a:xfrm rot="5400000">
            <a:off x="5029199" y="2286001"/>
            <a:ext cx="3657601" cy="2895600"/>
          </a:xfrm>
          <a:prstGeom prst="rect">
            <a:avLst/>
          </a:prstGeom>
          <a:noFill/>
          <a:ln w="9525">
            <a:noFill/>
            <a:miter lim="800000"/>
            <a:headEnd/>
            <a:tailEnd/>
          </a:ln>
        </p:spPr>
      </p:pic>
    </p:spTree>
    <p:extLst>
      <p:ext uri="{BB962C8B-B14F-4D97-AF65-F5344CB8AC3E}">
        <p14:creationId xmlns="" xmlns:p14="http://schemas.microsoft.com/office/powerpoint/2010/main" val="3488997735"/>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158"/>
            <a:ext cx="7467600" cy="731838"/>
          </a:xfrm>
        </p:spPr>
        <p:txBody>
          <a:bodyPr/>
          <a:lstStyle/>
          <a:p>
            <a:r>
              <a:rPr lang="en-US" dirty="0" smtClean="0"/>
              <a:t>Refine—build process</a:t>
            </a:r>
            <a:endParaRPr lang="en-US" dirty="0"/>
          </a:p>
        </p:txBody>
      </p:sp>
      <p:sp>
        <p:nvSpPr>
          <p:cNvPr id="3" name="Content Placeholder 2"/>
          <p:cNvSpPr>
            <a:spLocks noGrp="1"/>
          </p:cNvSpPr>
          <p:nvPr>
            <p:ph sz="quarter" idx="1"/>
          </p:nvPr>
        </p:nvSpPr>
        <p:spPr>
          <a:xfrm>
            <a:off x="609600" y="914400"/>
            <a:ext cx="7467600" cy="6248400"/>
          </a:xfrm>
        </p:spPr>
        <p:txBody>
          <a:bodyPr/>
          <a:lstStyle/>
          <a:p>
            <a:pPr lvl="0"/>
            <a:r>
              <a:rPr lang="en-US" sz="2000" dirty="0" smtClean="0"/>
              <a:t>Materials: </a:t>
            </a:r>
          </a:p>
          <a:p>
            <a:pPr lvl="1"/>
            <a:r>
              <a:rPr lang="en-US" sz="2000" dirty="0" err="1" smtClean="0"/>
              <a:t>Sintra</a:t>
            </a:r>
            <a:r>
              <a:rPr lang="en-US" sz="2000" dirty="0" smtClean="0"/>
              <a:t> </a:t>
            </a:r>
            <a:r>
              <a:rPr lang="en-US" sz="2000" dirty="0"/>
              <a:t>plastic 2’x1’</a:t>
            </a:r>
          </a:p>
          <a:p>
            <a:pPr lvl="1"/>
            <a:r>
              <a:rPr lang="en-US" sz="2000" dirty="0" smtClean="0"/>
              <a:t>Contact </a:t>
            </a:r>
            <a:r>
              <a:rPr lang="en-US" sz="2000" dirty="0"/>
              <a:t>cement</a:t>
            </a:r>
          </a:p>
          <a:p>
            <a:pPr lvl="1"/>
            <a:r>
              <a:rPr lang="en-US" sz="2000" dirty="0" smtClean="0"/>
              <a:t>Vertical </a:t>
            </a:r>
            <a:r>
              <a:rPr lang="en-US" sz="2000" dirty="0"/>
              <a:t>band </a:t>
            </a:r>
            <a:r>
              <a:rPr lang="en-US" sz="2000" dirty="0" smtClean="0"/>
              <a:t>saw</a:t>
            </a:r>
          </a:p>
          <a:p>
            <a:pPr marL="366713" lvl="1" indent="0">
              <a:buNone/>
            </a:pPr>
            <a:endParaRPr lang="en-US" sz="2000" dirty="0" smtClean="0"/>
          </a:p>
          <a:p>
            <a:pPr lvl="0"/>
            <a:r>
              <a:rPr lang="en-US" sz="2000" dirty="0" smtClean="0"/>
              <a:t>Build Process </a:t>
            </a:r>
          </a:p>
          <a:p>
            <a:pPr marL="457200" lvl="0" indent="-457200">
              <a:buFont typeface="+mj-lt"/>
              <a:buAutoNum type="arabicPeriod"/>
            </a:pPr>
            <a:r>
              <a:rPr lang="en-US" sz="2000" dirty="0" smtClean="0"/>
              <a:t>Cut </a:t>
            </a:r>
            <a:r>
              <a:rPr lang="en-US" sz="2000" dirty="0"/>
              <a:t>up the </a:t>
            </a:r>
            <a:r>
              <a:rPr lang="en-US" sz="2000" dirty="0" err="1"/>
              <a:t>Sintra</a:t>
            </a:r>
            <a:r>
              <a:rPr lang="en-US" sz="2000" dirty="0"/>
              <a:t> plastic to four pieces of 1’x6”.</a:t>
            </a:r>
          </a:p>
          <a:p>
            <a:pPr marL="457200" lvl="0" indent="-457200">
              <a:buFont typeface="+mj-lt"/>
              <a:buAutoNum type="arabicPeriod"/>
            </a:pPr>
            <a:r>
              <a:rPr lang="en-US" sz="2000" dirty="0"/>
              <a:t>Glue </a:t>
            </a:r>
            <a:r>
              <a:rPr lang="en-US" sz="2000" dirty="0" smtClean="0"/>
              <a:t>four </a:t>
            </a:r>
            <a:r>
              <a:rPr lang="en-US" sz="2000" dirty="0"/>
              <a:t>pieces together with contact cement.</a:t>
            </a:r>
          </a:p>
          <a:p>
            <a:pPr marL="457200" lvl="0" indent="-457200">
              <a:buFont typeface="+mj-lt"/>
              <a:buAutoNum type="arabicPeriod"/>
            </a:pPr>
            <a:r>
              <a:rPr lang="en-US" sz="2000" dirty="0"/>
              <a:t>Outline </a:t>
            </a:r>
            <a:r>
              <a:rPr lang="en-US" sz="2000" dirty="0" smtClean="0"/>
              <a:t>shape </a:t>
            </a:r>
            <a:r>
              <a:rPr lang="en-US" sz="2000" dirty="0"/>
              <a:t>of </a:t>
            </a:r>
            <a:r>
              <a:rPr lang="en-US" sz="2000" dirty="0" smtClean="0"/>
              <a:t>shoe </a:t>
            </a:r>
            <a:r>
              <a:rPr lang="en-US" sz="2000" dirty="0"/>
              <a:t>on </a:t>
            </a:r>
            <a:r>
              <a:rPr lang="en-US" sz="2000" dirty="0" smtClean="0"/>
              <a:t>plastic and cut out.</a:t>
            </a:r>
            <a:endParaRPr lang="en-US" sz="2000" dirty="0"/>
          </a:p>
          <a:p>
            <a:pPr marL="457200" lvl="0" indent="-457200">
              <a:buFont typeface="+mj-lt"/>
              <a:buAutoNum type="arabicPeriod"/>
            </a:pPr>
            <a:r>
              <a:rPr lang="en-US" sz="2000" dirty="0" smtClean="0"/>
              <a:t>Use </a:t>
            </a:r>
            <a:r>
              <a:rPr lang="en-US" sz="2000" dirty="0"/>
              <a:t>a paintbrush to </a:t>
            </a:r>
            <a:r>
              <a:rPr lang="en-US" sz="2000" dirty="0" smtClean="0"/>
              <a:t>apply </a:t>
            </a:r>
            <a:r>
              <a:rPr lang="en-US" sz="2000" dirty="0" err="1" smtClean="0"/>
              <a:t>Plasti</a:t>
            </a:r>
            <a:r>
              <a:rPr lang="en-US" sz="2000" dirty="0" smtClean="0"/>
              <a:t>-dip. </a:t>
            </a:r>
          </a:p>
          <a:p>
            <a:pPr marL="457200" lvl="0" indent="-457200">
              <a:buFont typeface="+mj-lt"/>
              <a:buAutoNum type="arabicPeriod"/>
            </a:pPr>
            <a:r>
              <a:rPr lang="en-US" sz="2000" dirty="0" smtClean="0"/>
              <a:t>Let </a:t>
            </a:r>
            <a:r>
              <a:rPr lang="en-US" sz="2000" dirty="0"/>
              <a:t>dry for at least 30 </a:t>
            </a:r>
            <a:r>
              <a:rPr lang="en-US" sz="2000" dirty="0" smtClean="0"/>
              <a:t>minutes and then apply </a:t>
            </a:r>
            <a:r>
              <a:rPr lang="en-US" sz="2000" dirty="0"/>
              <a:t>two more coats, letting each one dry.</a:t>
            </a:r>
          </a:p>
          <a:p>
            <a:pPr marL="457200" lvl="0" indent="-457200">
              <a:buAutoNum type="arabicPeriod"/>
            </a:pPr>
            <a:r>
              <a:rPr lang="en-US" sz="2000" dirty="0"/>
              <a:t>After four hours, </a:t>
            </a:r>
            <a:r>
              <a:rPr lang="en-US" sz="2000" dirty="0" err="1" smtClean="0"/>
              <a:t>Plasti</a:t>
            </a:r>
            <a:r>
              <a:rPr lang="en-US" sz="2000" dirty="0" smtClean="0"/>
              <a:t>-dip mold can </a:t>
            </a:r>
            <a:r>
              <a:rPr lang="en-US" sz="2000" dirty="0"/>
              <a:t>be removed. </a:t>
            </a:r>
          </a:p>
          <a:p>
            <a:pPr marL="457200" lvl="0" indent="-457200">
              <a:buFont typeface="+mj-lt"/>
              <a:buAutoNum type="arabicPeriod"/>
            </a:pPr>
            <a:r>
              <a:rPr lang="en-US" sz="2000" dirty="0"/>
              <a:t>Use scissors to cut off any </a:t>
            </a:r>
            <a:r>
              <a:rPr lang="en-US" sz="2000" dirty="0" smtClean="0"/>
              <a:t>unevenness edges.</a:t>
            </a:r>
            <a:endParaRPr lang="en-US" dirty="0"/>
          </a:p>
        </p:txBody>
      </p:sp>
      <p:pic>
        <p:nvPicPr>
          <p:cNvPr id="5122" name="Picture 2" descr="http://www.autumncolor.com/mount/images/SintraF1.jpg"/>
          <p:cNvPicPr>
            <a:picLocks noChangeAspect="1" noChangeArrowheads="1"/>
          </p:cNvPicPr>
          <p:nvPr/>
        </p:nvPicPr>
        <p:blipFill>
          <a:blip r:embed="rId2" cstate="print"/>
          <a:srcRect/>
          <a:stretch>
            <a:fillRect/>
          </a:stretch>
        </p:blipFill>
        <p:spPr bwMode="auto">
          <a:xfrm>
            <a:off x="6400800" y="381000"/>
            <a:ext cx="1847850" cy="2619375"/>
          </a:xfrm>
          <a:prstGeom prst="rect">
            <a:avLst/>
          </a:prstGeom>
          <a:noFill/>
        </p:spPr>
      </p:pic>
    </p:spTree>
    <p:extLst>
      <p:ext uri="{BB962C8B-B14F-4D97-AF65-F5344CB8AC3E}">
        <p14:creationId xmlns="" xmlns:p14="http://schemas.microsoft.com/office/powerpoint/2010/main" val="3601726047"/>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Solution Picture  </a:t>
            </a:r>
            <a:endParaRPr lang="en-US" dirty="0"/>
          </a:p>
        </p:txBody>
      </p:sp>
    </p:spTree>
    <p:extLst>
      <p:ext uri="{BB962C8B-B14F-4D97-AF65-F5344CB8AC3E}">
        <p14:creationId xmlns="" xmlns:p14="http://schemas.microsoft.com/office/powerpoint/2010/main" val="2831771605"/>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467600" cy="1143000"/>
          </a:xfrm>
        </p:spPr>
        <p:txBody>
          <a:bodyPr/>
          <a:lstStyle/>
          <a:p>
            <a:r>
              <a:rPr lang="en-US" dirty="0" smtClean="0"/>
              <a:t>Improvement</a:t>
            </a:r>
            <a:endParaRPr lang="en-US" dirty="0"/>
          </a:p>
        </p:txBody>
      </p:sp>
      <p:sp>
        <p:nvSpPr>
          <p:cNvPr id="3" name="Content Placeholder 2"/>
          <p:cNvSpPr>
            <a:spLocks noGrp="1"/>
          </p:cNvSpPr>
          <p:nvPr>
            <p:ph sz="quarter" idx="1"/>
          </p:nvPr>
        </p:nvSpPr>
        <p:spPr>
          <a:xfrm>
            <a:off x="457200" y="1066800"/>
            <a:ext cx="7467600" cy="4873752"/>
          </a:xfrm>
        </p:spPr>
        <p:txBody>
          <a:bodyPr/>
          <a:lstStyle/>
          <a:p>
            <a:r>
              <a:rPr lang="en-US" dirty="0" smtClean="0"/>
              <a:t>What we like about new design:</a:t>
            </a:r>
          </a:p>
          <a:p>
            <a:pPr lvl="1"/>
            <a:r>
              <a:rPr lang="en-US" dirty="0" smtClean="0"/>
              <a:t>Product is smoother than before </a:t>
            </a:r>
          </a:p>
          <a:p>
            <a:pPr lvl="1">
              <a:buNone/>
            </a:pPr>
            <a:endParaRPr lang="en-US" dirty="0" smtClean="0"/>
          </a:p>
          <a:p>
            <a:r>
              <a:rPr lang="en-US" dirty="0" smtClean="0"/>
              <a:t>What can still be changed:</a:t>
            </a:r>
          </a:p>
          <a:p>
            <a:pPr lvl="1"/>
            <a:r>
              <a:rPr lang="en-US" dirty="0" smtClean="0"/>
              <a:t>Make sure product does not shrink</a:t>
            </a:r>
          </a:p>
          <a:p>
            <a:pPr lvl="1"/>
            <a:r>
              <a:rPr lang="en-US" dirty="0" smtClean="0"/>
              <a:t>Change product to allow one size to fit all</a:t>
            </a:r>
          </a:p>
          <a:p>
            <a:pPr lvl="1"/>
            <a:endParaRPr lang="en-US" dirty="0"/>
          </a:p>
          <a:p>
            <a:pPr marL="366713" lvl="1" indent="0">
              <a:buNone/>
            </a:pPr>
            <a:endParaRPr lang="en-US" dirty="0"/>
          </a:p>
        </p:txBody>
      </p:sp>
      <p:pic>
        <p:nvPicPr>
          <p:cNvPr id="3076" name="Picture 4" descr="http://kaizenadwords.com/cms/wp-content/uploads/continuous_improvement.jpg"/>
          <p:cNvPicPr>
            <a:picLocks noChangeAspect="1" noChangeArrowheads="1"/>
          </p:cNvPicPr>
          <p:nvPr/>
        </p:nvPicPr>
        <p:blipFill>
          <a:blip r:embed="rId2" cstate="print"/>
          <a:srcRect/>
          <a:stretch>
            <a:fillRect/>
          </a:stretch>
        </p:blipFill>
        <p:spPr bwMode="auto">
          <a:xfrm>
            <a:off x="1981200" y="3657600"/>
            <a:ext cx="4815475" cy="2881392"/>
          </a:xfrm>
          <a:prstGeom prst="rect">
            <a:avLst/>
          </a:prstGeom>
          <a:noFill/>
        </p:spPr>
      </p:pic>
    </p:spTree>
    <p:extLst>
      <p:ext uri="{BB962C8B-B14F-4D97-AF65-F5344CB8AC3E}">
        <p14:creationId xmlns="" xmlns:p14="http://schemas.microsoft.com/office/powerpoint/2010/main" val="305325560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1143000"/>
          </a:xfrm>
        </p:spPr>
        <p:txBody>
          <a:bodyPr/>
          <a:lstStyle/>
          <a:p>
            <a:pPr fontAlgn="auto">
              <a:spcAft>
                <a:spcPts val="0"/>
              </a:spcAft>
              <a:defRPr/>
            </a:pPr>
            <a:r>
              <a:rPr lang="en-US" dirty="0" smtClean="0"/>
              <a:t>Justification</a:t>
            </a:r>
            <a:endParaRPr lang="en-US" dirty="0"/>
          </a:p>
        </p:txBody>
      </p:sp>
      <p:sp>
        <p:nvSpPr>
          <p:cNvPr id="22530" name="Content Placeholder 2"/>
          <p:cNvSpPr>
            <a:spLocks noGrp="1"/>
          </p:cNvSpPr>
          <p:nvPr>
            <p:ph sz="quarter" idx="1"/>
          </p:nvPr>
        </p:nvSpPr>
        <p:spPr>
          <a:xfrm>
            <a:off x="533400" y="1984375"/>
            <a:ext cx="7467600" cy="4873625"/>
          </a:xfrm>
        </p:spPr>
        <p:txBody>
          <a:bodyPr/>
          <a:lstStyle/>
          <a:p>
            <a:r>
              <a:rPr lang="en-US" dirty="0" smtClean="0"/>
              <a:t>Methods</a:t>
            </a:r>
          </a:p>
          <a:p>
            <a:r>
              <a:rPr lang="en-US" dirty="0" smtClean="0"/>
              <a:t>Personal experience</a:t>
            </a:r>
          </a:p>
          <a:p>
            <a:r>
              <a:rPr lang="en-US" dirty="0" smtClean="0"/>
              <a:t>Articles</a:t>
            </a:r>
          </a:p>
          <a:p>
            <a:pPr lvl="1"/>
            <a:r>
              <a:rPr lang="en-US" dirty="0"/>
              <a:t>C</a:t>
            </a:r>
            <a:r>
              <a:rPr lang="en-US" dirty="0" smtClean="0"/>
              <a:t>ity </a:t>
            </a:r>
            <a:r>
              <a:rPr lang="en-US" dirty="0"/>
              <a:t>spends $230,000 a year </a:t>
            </a:r>
            <a:endParaRPr lang="en-US" dirty="0" smtClean="0"/>
          </a:p>
          <a:p>
            <a:pPr lvl="1"/>
            <a:r>
              <a:rPr lang="en-US" dirty="0" smtClean="0"/>
              <a:t>“Gum hard </a:t>
            </a:r>
            <a:r>
              <a:rPr lang="en-US" dirty="0"/>
              <a:t>to remove once </a:t>
            </a:r>
            <a:r>
              <a:rPr lang="en-US" dirty="0" smtClean="0"/>
              <a:t>stuck </a:t>
            </a:r>
            <a:r>
              <a:rPr lang="en-US" dirty="0"/>
              <a:t>to a solid </a:t>
            </a:r>
            <a:r>
              <a:rPr lang="en-US" dirty="0" smtClean="0"/>
              <a:t>surface” – SBWire Web</a:t>
            </a:r>
          </a:p>
          <a:p>
            <a:r>
              <a:rPr lang="en-US" dirty="0" smtClean="0"/>
              <a:t>Patents </a:t>
            </a:r>
          </a:p>
          <a:p>
            <a:endParaRPr lang="en-US" dirty="0"/>
          </a:p>
        </p:txBody>
      </p:sp>
      <p:pic>
        <p:nvPicPr>
          <p:cNvPr id="49156" name="Picture 4" descr="http://www.stain-removal-101.com/image-files/gum-stain-removal.jpg"/>
          <p:cNvPicPr>
            <a:picLocks noChangeAspect="1" noChangeArrowheads="1"/>
          </p:cNvPicPr>
          <p:nvPr/>
        </p:nvPicPr>
        <p:blipFill>
          <a:blip r:embed="rId2" cstate="print"/>
          <a:srcRect/>
          <a:stretch>
            <a:fillRect/>
          </a:stretch>
        </p:blipFill>
        <p:spPr bwMode="auto">
          <a:xfrm>
            <a:off x="5867400" y="381000"/>
            <a:ext cx="2438400" cy="2926082"/>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1143000"/>
          </a:xfrm>
        </p:spPr>
        <p:txBody>
          <a:bodyPr/>
          <a:lstStyle/>
          <a:p>
            <a:r>
              <a:rPr lang="en-US" dirty="0" smtClean="0"/>
              <a:t>Summary/ lessons learned </a:t>
            </a:r>
            <a:endParaRPr lang="en-US" dirty="0"/>
          </a:p>
        </p:txBody>
      </p:sp>
      <p:sp>
        <p:nvSpPr>
          <p:cNvPr id="3" name="Content Placeholder 2"/>
          <p:cNvSpPr>
            <a:spLocks noGrp="1"/>
          </p:cNvSpPr>
          <p:nvPr>
            <p:ph sz="quarter" idx="1"/>
          </p:nvPr>
        </p:nvSpPr>
        <p:spPr>
          <a:xfrm>
            <a:off x="457200" y="1066800"/>
            <a:ext cx="7467600" cy="4873752"/>
          </a:xfrm>
        </p:spPr>
        <p:txBody>
          <a:bodyPr/>
          <a:lstStyle/>
          <a:p>
            <a:r>
              <a:rPr lang="en-US" dirty="0" smtClean="0"/>
              <a:t>Summary</a:t>
            </a:r>
          </a:p>
          <a:p>
            <a:pPr lvl="1"/>
            <a:r>
              <a:rPr lang="en-US" sz="2400" dirty="0" smtClean="0"/>
              <a:t>Gave </a:t>
            </a:r>
            <a:r>
              <a:rPr lang="en-US" sz="2400" dirty="0"/>
              <a:t>chance to interact with people </a:t>
            </a:r>
          </a:p>
          <a:p>
            <a:pPr lvl="1"/>
            <a:r>
              <a:rPr lang="en-US" sz="2400" dirty="0" smtClean="0"/>
              <a:t>Build </a:t>
            </a:r>
            <a:r>
              <a:rPr lang="en-US" sz="2400" dirty="0"/>
              <a:t>trust among team members </a:t>
            </a:r>
          </a:p>
          <a:p>
            <a:pPr lvl="1"/>
            <a:r>
              <a:rPr lang="en-US" sz="2400" dirty="0" smtClean="0"/>
              <a:t>Ready </a:t>
            </a:r>
            <a:r>
              <a:rPr lang="en-US" sz="2400" dirty="0"/>
              <a:t>for “real” world </a:t>
            </a:r>
            <a:endParaRPr lang="en-US" sz="2400" dirty="0" smtClean="0"/>
          </a:p>
          <a:p>
            <a:pPr marL="0" indent="0">
              <a:buNone/>
            </a:pPr>
            <a:endParaRPr lang="en-US" dirty="0" smtClean="0"/>
          </a:p>
          <a:p>
            <a:pPr marL="0" indent="0">
              <a:buNone/>
            </a:pPr>
            <a:endParaRPr lang="en-US" dirty="0" smtClean="0"/>
          </a:p>
          <a:p>
            <a:r>
              <a:rPr lang="en-US" dirty="0" smtClean="0"/>
              <a:t>Lessons Learned </a:t>
            </a:r>
            <a:endParaRPr lang="en-US" dirty="0"/>
          </a:p>
          <a:p>
            <a:pPr lvl="1"/>
            <a:r>
              <a:rPr lang="en-US" sz="2400" dirty="0" smtClean="0"/>
              <a:t>Be </a:t>
            </a:r>
            <a:r>
              <a:rPr lang="en-US" sz="2400" dirty="0"/>
              <a:t>open to new </a:t>
            </a:r>
            <a:r>
              <a:rPr lang="en-US" sz="2400" dirty="0" smtClean="0"/>
              <a:t>ideas</a:t>
            </a:r>
          </a:p>
          <a:p>
            <a:pPr lvl="1"/>
            <a:r>
              <a:rPr lang="en-US" sz="2400" dirty="0" smtClean="0"/>
              <a:t>Important </a:t>
            </a:r>
            <a:r>
              <a:rPr lang="en-US" sz="2400" dirty="0"/>
              <a:t>to communicate with </a:t>
            </a:r>
            <a:r>
              <a:rPr lang="en-US" sz="2400" dirty="0" smtClean="0"/>
              <a:t>group</a:t>
            </a:r>
          </a:p>
          <a:p>
            <a:pPr lvl="1"/>
            <a:r>
              <a:rPr lang="en-US" sz="2400" dirty="0" smtClean="0"/>
              <a:t>Requires </a:t>
            </a:r>
            <a:r>
              <a:rPr lang="en-US" sz="2400" dirty="0"/>
              <a:t>corporation and hard work</a:t>
            </a:r>
          </a:p>
          <a:p>
            <a:endParaRPr lang="en-US" dirty="0" smtClean="0"/>
          </a:p>
          <a:p>
            <a:endParaRPr lang="en-US" dirty="0"/>
          </a:p>
        </p:txBody>
      </p:sp>
      <p:pic>
        <p:nvPicPr>
          <p:cNvPr id="4" name="Picture 2" descr="http://shadowness.com/file/item4/111741/image_t6.jpg"/>
          <p:cNvPicPr>
            <a:picLocks noChangeAspect="1" noChangeArrowheads="1"/>
          </p:cNvPicPr>
          <p:nvPr/>
        </p:nvPicPr>
        <p:blipFill>
          <a:blip r:embed="rId2" cstate="print"/>
          <a:srcRect/>
          <a:stretch>
            <a:fillRect/>
          </a:stretch>
        </p:blipFill>
        <p:spPr bwMode="auto">
          <a:xfrm>
            <a:off x="6096000" y="2667000"/>
            <a:ext cx="2454406" cy="1752600"/>
          </a:xfrm>
          <a:prstGeom prst="rect">
            <a:avLst/>
          </a:prstGeom>
          <a:noFill/>
        </p:spPr>
      </p:pic>
    </p:spTree>
    <p:extLst>
      <p:ext uri="{BB962C8B-B14F-4D97-AF65-F5344CB8AC3E}">
        <p14:creationId xmlns="" xmlns:p14="http://schemas.microsoft.com/office/powerpoint/2010/main" val="378515029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24800" cy="1143000"/>
          </a:xfrm>
        </p:spPr>
        <p:txBody>
          <a:bodyPr/>
          <a:lstStyle/>
          <a:p>
            <a:pPr fontAlgn="auto">
              <a:spcAft>
                <a:spcPts val="0"/>
              </a:spcAft>
              <a:defRPr/>
            </a:pPr>
            <a:r>
              <a:rPr lang="en-US" dirty="0" smtClean="0"/>
              <a:t>Past and </a:t>
            </a:r>
            <a:r>
              <a:rPr lang="en-US" dirty="0"/>
              <a:t>Present Solutions/Competition </a:t>
            </a:r>
          </a:p>
        </p:txBody>
      </p:sp>
      <p:pic>
        <p:nvPicPr>
          <p:cNvPr id="2560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1000" y="1600200"/>
            <a:ext cx="2095500" cy="2095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751635" y="1543050"/>
            <a:ext cx="2209800" cy="2209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604"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181600" y="1726903"/>
            <a:ext cx="3213100" cy="1719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605"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48493" y="4343424"/>
            <a:ext cx="1560513" cy="18843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606" name="Picture 6"/>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751635" y="4087837"/>
            <a:ext cx="2139950" cy="2139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607" name="Picture 7"/>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867400" y="4057674"/>
            <a:ext cx="1414463" cy="2200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pPr fontAlgn="auto">
              <a:spcAft>
                <a:spcPts val="0"/>
              </a:spcAft>
              <a:defRPr/>
            </a:pPr>
            <a:r>
              <a:rPr lang="en-US" dirty="0" smtClean="0"/>
              <a:t>Expert Input/Research </a:t>
            </a:r>
            <a:endParaRPr lang="en-US" dirty="0"/>
          </a:p>
        </p:txBody>
      </p:sp>
      <p:sp>
        <p:nvSpPr>
          <p:cNvPr id="19458" name="Content Placeholder 2"/>
          <p:cNvSpPr>
            <a:spLocks noGrp="1"/>
          </p:cNvSpPr>
          <p:nvPr>
            <p:ph sz="quarter" idx="1"/>
          </p:nvPr>
        </p:nvSpPr>
        <p:spPr>
          <a:xfrm>
            <a:off x="457200" y="914400"/>
            <a:ext cx="7467600" cy="4873625"/>
          </a:xfrm>
        </p:spPr>
        <p:txBody>
          <a:bodyPr/>
          <a:lstStyle/>
          <a:p>
            <a:pPr marL="0" indent="0">
              <a:buNone/>
            </a:pPr>
            <a:endParaRPr lang="en-US" dirty="0" smtClean="0"/>
          </a:p>
          <a:p>
            <a:r>
              <a:rPr lang="en-US" dirty="0" smtClean="0"/>
              <a:t>Chemists</a:t>
            </a:r>
          </a:p>
          <a:p>
            <a:pPr lvl="1"/>
            <a:r>
              <a:rPr lang="en-US" dirty="0" smtClean="0"/>
              <a:t>Modern Marvels </a:t>
            </a:r>
          </a:p>
          <a:p>
            <a:pPr lvl="1"/>
            <a:r>
              <a:rPr lang="en-US" dirty="0" err="1" smtClean="0"/>
              <a:t>Mythbuster’s</a:t>
            </a:r>
            <a:r>
              <a:rPr lang="en-US" dirty="0" smtClean="0"/>
              <a:t> episode</a:t>
            </a:r>
          </a:p>
          <a:p>
            <a:r>
              <a:rPr lang="en-US" dirty="0" smtClean="0"/>
              <a:t>Engineers</a:t>
            </a:r>
          </a:p>
          <a:p>
            <a:pPr lvl="1"/>
            <a:r>
              <a:rPr lang="en-US" dirty="0" err="1" smtClean="0"/>
              <a:t>Yaktraxs</a:t>
            </a:r>
            <a:endParaRPr lang="en-US" dirty="0" smtClean="0"/>
          </a:p>
          <a:p>
            <a:pPr lvl="1"/>
            <a:r>
              <a:rPr lang="en-US" dirty="0" smtClean="0"/>
              <a:t>Nano Technology </a:t>
            </a:r>
          </a:p>
        </p:txBody>
      </p:sp>
      <p:pic>
        <p:nvPicPr>
          <p:cNvPr id="44034" name="Picture 2" descr="http://poster.4teachers.org/imgFilePoster/319817.jpg"/>
          <p:cNvPicPr>
            <a:picLocks noChangeAspect="1" noChangeArrowheads="1"/>
          </p:cNvPicPr>
          <p:nvPr/>
        </p:nvPicPr>
        <p:blipFill>
          <a:blip r:embed="rId2" cstate="print"/>
          <a:srcRect/>
          <a:stretch>
            <a:fillRect/>
          </a:stretch>
        </p:blipFill>
        <p:spPr bwMode="auto">
          <a:xfrm>
            <a:off x="838200" y="3886199"/>
            <a:ext cx="2514600" cy="2707159"/>
          </a:xfrm>
          <a:prstGeom prst="rect">
            <a:avLst/>
          </a:prstGeom>
          <a:noFill/>
        </p:spPr>
      </p:pic>
      <p:pic>
        <p:nvPicPr>
          <p:cNvPr id="44036" name="Picture 4" descr="http://www.clare.cam.ac.uk/data/uploads/admissions/undergraduate/subjects/flask.jpg"/>
          <p:cNvPicPr>
            <a:picLocks noChangeAspect="1" noChangeArrowheads="1"/>
          </p:cNvPicPr>
          <p:nvPr/>
        </p:nvPicPr>
        <p:blipFill>
          <a:blip r:embed="rId3" cstate="print"/>
          <a:srcRect/>
          <a:stretch>
            <a:fillRect/>
          </a:stretch>
        </p:blipFill>
        <p:spPr bwMode="auto">
          <a:xfrm>
            <a:off x="5105400" y="3359407"/>
            <a:ext cx="2505075" cy="3162301"/>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informational interviews</a:t>
            </a:r>
            <a:endParaRPr lang="en-US" dirty="0"/>
          </a:p>
        </p:txBody>
      </p:sp>
      <p:sp>
        <p:nvSpPr>
          <p:cNvPr id="3" name="Content Placeholder 2"/>
          <p:cNvSpPr>
            <a:spLocks noGrp="1"/>
          </p:cNvSpPr>
          <p:nvPr>
            <p:ph sz="quarter" idx="1"/>
          </p:nvPr>
        </p:nvSpPr>
        <p:spPr/>
        <p:txBody>
          <a:bodyPr/>
          <a:lstStyle/>
          <a:p>
            <a:r>
              <a:rPr lang="en-US" dirty="0" smtClean="0"/>
              <a:t>Chicago </a:t>
            </a:r>
          </a:p>
          <a:p>
            <a:pPr lvl="1"/>
            <a:r>
              <a:rPr lang="en-US" dirty="0" smtClean="0"/>
              <a:t>4 random people – two women, two males</a:t>
            </a:r>
          </a:p>
          <a:p>
            <a:pPr lvl="1"/>
            <a:r>
              <a:rPr lang="en-US" dirty="0" smtClean="0"/>
              <a:t>Interview for personal experience </a:t>
            </a:r>
          </a:p>
          <a:p>
            <a:pPr lvl="1"/>
            <a:r>
              <a:rPr lang="en-US" dirty="0" smtClean="0"/>
              <a:t>Some questions asked:</a:t>
            </a:r>
          </a:p>
          <a:p>
            <a:pPr lvl="2"/>
            <a:r>
              <a:rPr lang="en-US" dirty="0" smtClean="0"/>
              <a:t>Notice gum in the city?</a:t>
            </a:r>
          </a:p>
          <a:p>
            <a:pPr lvl="2"/>
            <a:r>
              <a:rPr lang="en-US" dirty="0" smtClean="0"/>
              <a:t>Have you stepped in gum, if so how did you remove?</a:t>
            </a:r>
          </a:p>
          <a:p>
            <a:r>
              <a:rPr lang="en-US" dirty="0" smtClean="0"/>
              <a:t>Custodian</a:t>
            </a:r>
          </a:p>
          <a:p>
            <a:pPr lvl="1"/>
            <a:r>
              <a:rPr lang="en-US" dirty="0"/>
              <a:t>F</a:t>
            </a:r>
            <a:r>
              <a:rPr lang="en-US" dirty="0" smtClean="0"/>
              <a:t>or project reference, more research purpose</a:t>
            </a:r>
          </a:p>
          <a:p>
            <a:pPr lvl="1"/>
            <a:r>
              <a:rPr lang="en-US" dirty="0" smtClean="0"/>
              <a:t>Some questions asked: </a:t>
            </a:r>
          </a:p>
          <a:p>
            <a:pPr lvl="2"/>
            <a:r>
              <a:rPr lang="en-US" dirty="0" smtClean="0"/>
              <a:t>Gum disposed on the ground a problem?</a:t>
            </a:r>
          </a:p>
          <a:p>
            <a:pPr lvl="2"/>
            <a:r>
              <a:rPr lang="en-US" dirty="0" smtClean="0"/>
              <a:t>Locations in school with most gum?</a:t>
            </a:r>
          </a:p>
          <a:p>
            <a:pPr lvl="2"/>
            <a:r>
              <a:rPr lang="en-US" dirty="0" smtClean="0"/>
              <a:t>How long to remove gum?</a:t>
            </a:r>
          </a:p>
          <a:p>
            <a:pPr lvl="2"/>
            <a:endParaRPr lang="en-US" dirty="0"/>
          </a:p>
        </p:txBody>
      </p:sp>
    </p:spTree>
    <p:extLst>
      <p:ext uri="{BB962C8B-B14F-4D97-AF65-F5344CB8AC3E}">
        <p14:creationId xmlns="" xmlns:p14="http://schemas.microsoft.com/office/powerpoint/2010/main" val="409511336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1143000"/>
          </a:xfrm>
        </p:spPr>
        <p:txBody>
          <a:bodyPr/>
          <a:lstStyle/>
          <a:p>
            <a:r>
              <a:rPr lang="en-US" dirty="0" smtClean="0"/>
              <a:t>Informational Interview Results </a:t>
            </a:r>
            <a:endParaRPr lang="en-US" dirty="0"/>
          </a:p>
        </p:txBody>
      </p:sp>
      <p:sp>
        <p:nvSpPr>
          <p:cNvPr id="3" name="Content Placeholder 2"/>
          <p:cNvSpPr>
            <a:spLocks noGrp="1"/>
          </p:cNvSpPr>
          <p:nvPr>
            <p:ph sz="quarter" idx="1"/>
          </p:nvPr>
        </p:nvSpPr>
        <p:spPr>
          <a:xfrm>
            <a:off x="533400" y="990600"/>
            <a:ext cx="7467600" cy="4873752"/>
          </a:xfrm>
        </p:spPr>
        <p:txBody>
          <a:bodyPr/>
          <a:lstStyle/>
          <a:p>
            <a:r>
              <a:rPr lang="en-US" dirty="0" smtClean="0"/>
              <a:t>Chicago</a:t>
            </a:r>
          </a:p>
          <a:p>
            <a:pPr lvl="1"/>
            <a:r>
              <a:rPr lang="en-US" dirty="0"/>
              <a:t>Noted that gum on the sidewalks is problem</a:t>
            </a:r>
          </a:p>
          <a:p>
            <a:pPr lvl="1"/>
            <a:r>
              <a:rPr lang="en-US" dirty="0"/>
              <a:t>All stated that they have had gum stuck to shoe</a:t>
            </a:r>
          </a:p>
          <a:p>
            <a:pPr lvl="1"/>
            <a:r>
              <a:rPr lang="en-US" dirty="0"/>
              <a:t>Ways to remove gum off shoe is not </a:t>
            </a:r>
            <a:r>
              <a:rPr lang="en-US" dirty="0" smtClean="0"/>
              <a:t>efficient</a:t>
            </a:r>
            <a:endParaRPr lang="en-US" dirty="0"/>
          </a:p>
          <a:p>
            <a:pPr lvl="1"/>
            <a:endParaRPr lang="en-US" dirty="0" smtClean="0"/>
          </a:p>
          <a:p>
            <a:r>
              <a:rPr lang="en-US" dirty="0" smtClean="0"/>
              <a:t>Custodian </a:t>
            </a:r>
          </a:p>
          <a:p>
            <a:pPr lvl="1"/>
            <a:r>
              <a:rPr lang="en-US" dirty="0" smtClean="0"/>
              <a:t>Stated that gum serious problem when stuck to floor</a:t>
            </a:r>
          </a:p>
          <a:p>
            <a:pPr lvl="1"/>
            <a:r>
              <a:rPr lang="en-US" dirty="0" smtClean="0"/>
              <a:t>Gum mostly on hallway floors, under bleachers </a:t>
            </a:r>
          </a:p>
        </p:txBody>
      </p:sp>
      <p:pic>
        <p:nvPicPr>
          <p:cNvPr id="37890" name="Picture 2" descr="http://purduecco.files.wordpress.com/2012/02/informational-interview.jpg"/>
          <p:cNvPicPr>
            <a:picLocks noChangeAspect="1" noChangeArrowheads="1"/>
          </p:cNvPicPr>
          <p:nvPr/>
        </p:nvPicPr>
        <p:blipFill>
          <a:blip r:embed="rId2" cstate="print"/>
          <a:srcRect/>
          <a:stretch>
            <a:fillRect/>
          </a:stretch>
        </p:blipFill>
        <p:spPr bwMode="auto">
          <a:xfrm>
            <a:off x="3048000" y="4264500"/>
            <a:ext cx="2667000" cy="2593500"/>
          </a:xfrm>
          <a:prstGeom prst="rect">
            <a:avLst/>
          </a:prstGeom>
          <a:noFill/>
        </p:spPr>
      </p:pic>
    </p:spTree>
    <p:extLst>
      <p:ext uri="{BB962C8B-B14F-4D97-AF65-F5344CB8AC3E}">
        <p14:creationId xmlns="" xmlns:p14="http://schemas.microsoft.com/office/powerpoint/2010/main" val="1159062308"/>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780</TotalTime>
  <Words>1661</Words>
  <Application>Microsoft Office PowerPoint</Application>
  <PresentationFormat>On-screen Show (4:3)</PresentationFormat>
  <Paragraphs>434</Paragraphs>
  <Slides>50</Slides>
  <Notes>1</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Oriel</vt:lpstr>
      <vt:lpstr> Sticky Situation </vt:lpstr>
      <vt:lpstr>Problem Statement </vt:lpstr>
      <vt:lpstr>Statement of Purpose</vt:lpstr>
      <vt:lpstr>Gantt Chart</vt:lpstr>
      <vt:lpstr>Justification</vt:lpstr>
      <vt:lpstr>Past and Present Solutions/Competition </vt:lpstr>
      <vt:lpstr>Expert Input/Research </vt:lpstr>
      <vt:lpstr>informational interviews</vt:lpstr>
      <vt:lpstr>Informational Interview Results </vt:lpstr>
      <vt:lpstr>Survey Results</vt:lpstr>
      <vt:lpstr>Slide 11</vt:lpstr>
      <vt:lpstr>Slide 12</vt:lpstr>
      <vt:lpstr>Slide 13</vt:lpstr>
      <vt:lpstr>Slide 14</vt:lpstr>
      <vt:lpstr>Slide 15</vt:lpstr>
      <vt:lpstr>Slide 16</vt:lpstr>
      <vt:lpstr>Slide 17</vt:lpstr>
      <vt:lpstr>Design Specifications</vt:lpstr>
      <vt:lpstr>Brainstorming Possibilities</vt:lpstr>
      <vt:lpstr>Slide 20</vt:lpstr>
      <vt:lpstr>Slide 21</vt:lpstr>
      <vt:lpstr>Slide 22</vt:lpstr>
      <vt:lpstr>Slide 23</vt:lpstr>
      <vt:lpstr>Slide 24</vt:lpstr>
      <vt:lpstr>Decision Matrix</vt:lpstr>
      <vt:lpstr>Hand-Drawn Sketch of Idea </vt:lpstr>
      <vt:lpstr>CAD Drawings</vt:lpstr>
      <vt:lpstr>Slide 28</vt:lpstr>
      <vt:lpstr>Slide 29</vt:lpstr>
      <vt:lpstr>Bill of Materials </vt:lpstr>
      <vt:lpstr>Build process</vt:lpstr>
      <vt:lpstr>Slide 32</vt:lpstr>
      <vt:lpstr>Slide 33</vt:lpstr>
      <vt:lpstr>Testing: slipperiness </vt:lpstr>
      <vt:lpstr>Pictures- Slipperiness </vt:lpstr>
      <vt:lpstr>Testing: heat resistance </vt:lpstr>
      <vt:lpstr>Pictures- Heat Resistance </vt:lpstr>
      <vt:lpstr>Testing: Water Absorption </vt:lpstr>
      <vt:lpstr>Pictures- Water Absorption </vt:lpstr>
      <vt:lpstr>Testing: Flexibility  </vt:lpstr>
      <vt:lpstr>Pictures- Flexibility Test</vt:lpstr>
      <vt:lpstr>Testing: Surface Tests</vt:lpstr>
      <vt:lpstr>Pictures- Surfaces tests</vt:lpstr>
      <vt:lpstr>Testing: Stress </vt:lpstr>
      <vt:lpstr>Results- Stress Analyzer </vt:lpstr>
      <vt:lpstr>Pictures- stress test</vt:lpstr>
      <vt:lpstr>Refine—build process</vt:lpstr>
      <vt:lpstr>Final Solution Picture  </vt:lpstr>
      <vt:lpstr>Improvement</vt:lpstr>
      <vt:lpstr>Summary/ lessons learned </vt:lpstr>
    </vt:vector>
  </TitlesOfParts>
  <Company>Illinois School District U-46</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Sticky Situation </dc:title>
  <dc:creator>Illinois School District U-46</dc:creator>
  <cp:lastModifiedBy>Avani</cp:lastModifiedBy>
  <cp:revision>95</cp:revision>
  <cp:lastPrinted>2012-05-22T00:28:47Z</cp:lastPrinted>
  <dcterms:created xsi:type="dcterms:W3CDTF">2012-01-09T19:22:44Z</dcterms:created>
  <dcterms:modified xsi:type="dcterms:W3CDTF">2012-05-23T02:35:01Z</dcterms:modified>
</cp:coreProperties>
</file>